
<file path=[Content_Types].xml><?xml version="1.0" encoding="utf-8"?>
<Types xmlns="http://schemas.openxmlformats.org/package/2006/content-types">
  <Default Extension="bin" ContentType="application/vnd.openxmlformats-officedocument.oleObject"/>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46" r:id="rId1"/>
  </p:sldMasterIdLst>
  <p:notesMasterIdLst>
    <p:notesMasterId r:id="rId60"/>
  </p:notesMasterIdLst>
  <p:sldIdLst>
    <p:sldId id="618" r:id="rId2"/>
    <p:sldId id="615" r:id="rId3"/>
    <p:sldId id="616" r:id="rId4"/>
    <p:sldId id="617" r:id="rId5"/>
    <p:sldId id="619" r:id="rId6"/>
    <p:sldId id="620" r:id="rId7"/>
    <p:sldId id="621" r:id="rId8"/>
    <p:sldId id="622" r:id="rId9"/>
    <p:sldId id="623" r:id="rId10"/>
    <p:sldId id="624" r:id="rId11"/>
    <p:sldId id="625" r:id="rId12"/>
    <p:sldId id="626" r:id="rId13"/>
    <p:sldId id="627" r:id="rId14"/>
    <p:sldId id="628" r:id="rId15"/>
    <p:sldId id="629" r:id="rId16"/>
    <p:sldId id="630" r:id="rId17"/>
    <p:sldId id="631" r:id="rId18"/>
    <p:sldId id="632" r:id="rId19"/>
    <p:sldId id="633" r:id="rId20"/>
    <p:sldId id="634" r:id="rId21"/>
    <p:sldId id="635" r:id="rId22"/>
    <p:sldId id="636" r:id="rId23"/>
    <p:sldId id="637" r:id="rId24"/>
    <p:sldId id="638" r:id="rId25"/>
    <p:sldId id="639" r:id="rId26"/>
    <p:sldId id="640" r:id="rId27"/>
    <p:sldId id="562" r:id="rId28"/>
    <p:sldId id="563" r:id="rId29"/>
    <p:sldId id="564" r:id="rId30"/>
    <p:sldId id="565" r:id="rId31"/>
    <p:sldId id="590" r:id="rId32"/>
    <p:sldId id="594" r:id="rId33"/>
    <p:sldId id="595" r:id="rId34"/>
    <p:sldId id="596" r:id="rId35"/>
    <p:sldId id="597" r:id="rId36"/>
    <p:sldId id="567" r:id="rId37"/>
    <p:sldId id="599" r:id="rId38"/>
    <p:sldId id="568" r:id="rId39"/>
    <p:sldId id="598" r:id="rId40"/>
    <p:sldId id="600" r:id="rId41"/>
    <p:sldId id="601" r:id="rId42"/>
    <p:sldId id="602" r:id="rId43"/>
    <p:sldId id="603" r:id="rId44"/>
    <p:sldId id="605" r:id="rId45"/>
    <p:sldId id="606" r:id="rId46"/>
    <p:sldId id="570" r:id="rId47"/>
    <p:sldId id="612" r:id="rId48"/>
    <p:sldId id="611" r:id="rId49"/>
    <p:sldId id="613" r:id="rId50"/>
    <p:sldId id="614" r:id="rId51"/>
    <p:sldId id="604" r:id="rId52"/>
    <p:sldId id="574" r:id="rId53"/>
    <p:sldId id="607" r:id="rId54"/>
    <p:sldId id="608" r:id="rId55"/>
    <p:sldId id="609" r:id="rId56"/>
    <p:sldId id="610" r:id="rId57"/>
    <p:sldId id="587" r:id="rId58"/>
    <p:sldId id="577" r:id="rId5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20" userDrawn="1">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C98A6"/>
    <a:srgbClr val="ED6D4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4" autoAdjust="0"/>
    <p:restoredTop sz="94660"/>
  </p:normalViewPr>
  <p:slideViewPr>
    <p:cSldViewPr snapToGrid="0" showGuides="1">
      <p:cViewPr varScale="1">
        <p:scale>
          <a:sx n="78" d="100"/>
          <a:sy n="78" d="100"/>
        </p:scale>
        <p:origin x="186" y="57"/>
      </p:cViewPr>
      <p:guideLst>
        <p:guide orient="horz" pos="432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7.wmf"/></Relationships>
</file>

<file path=ppt/media/hdphoto1.wdp>
</file>

<file path=ppt/media/hdphoto2.wdp>
</file>

<file path=ppt/media/image1.png>
</file>

<file path=ppt/media/image10.png>
</file>

<file path=ppt/media/image11.png>
</file>

<file path=ppt/media/image12.png>
</file>

<file path=ppt/media/image13.png>
</file>

<file path=ppt/media/image14.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jpg>
</file>

<file path=ppt/media/image35.png>
</file>

<file path=ppt/media/image36.png>
</file>

<file path=ppt/media/image37.wmf>
</file>

<file path=ppt/media/image38.png>
</file>

<file path=ppt/media/image39.pn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904"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1048905"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A93FB3-C7EB-4999-9414-01CFD0F6630B}" type="datetimeFigureOut">
              <a:rPr lang="zh-CN" altLang="en-US" smtClean="0"/>
              <a:t>2021/10/13</a:t>
            </a:fld>
            <a:endParaRPr lang="zh-CN" altLang="en-US"/>
          </a:p>
        </p:txBody>
      </p:sp>
      <p:sp>
        <p:nvSpPr>
          <p:cNvPr id="1048906"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1048907"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48908"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1048909"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DB5A59-EF26-4876-8259-C902CDC0F18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7" name="幻灯片图像占位符 1"/>
          <p:cNvSpPr>
            <a:spLocks noGrp="1" noRot="1" noChangeAspect="1"/>
          </p:cNvSpPr>
          <p:nvPr>
            <p:ph type="sldImg"/>
          </p:nvPr>
        </p:nvSpPr>
        <p:spPr/>
      </p:sp>
      <p:sp>
        <p:nvSpPr>
          <p:cNvPr id="1048598" name="备注占位符 2"/>
          <p:cNvSpPr>
            <a:spLocks noGrp="1"/>
          </p:cNvSpPr>
          <p:nvPr>
            <p:ph type="body" idx="1"/>
          </p:nvPr>
        </p:nvSpPr>
        <p:spPr/>
        <p:txBody>
          <a:bodyPr/>
          <a:lstStyle/>
          <a:p>
            <a:endParaRPr lang="zh-CN" altLang="en-US"/>
          </a:p>
        </p:txBody>
      </p:sp>
      <p:sp>
        <p:nvSpPr>
          <p:cNvPr id="1048599" name="灯片编号占位符 3"/>
          <p:cNvSpPr>
            <a:spLocks noGrp="1"/>
          </p:cNvSpPr>
          <p:nvPr>
            <p:ph type="sldNum" sz="quarter" idx="5"/>
          </p:nvPr>
        </p:nvSpPr>
        <p:spPr/>
        <p:txBody>
          <a:bodyPr/>
          <a:lstStyle/>
          <a:p>
            <a:fld id="{17DB5A59-EF26-4876-8259-C902CDC0F186}" type="slidenum">
              <a:rPr lang="zh-CN" altLang="en-US" smtClean="0"/>
              <a:t>27</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0" name="幻灯片图像占位符 1"/>
          <p:cNvSpPr>
            <a:spLocks noGrp="1" noRot="1" noChangeAspect="1"/>
          </p:cNvSpPr>
          <p:nvPr>
            <p:ph type="sldImg"/>
          </p:nvPr>
        </p:nvSpPr>
        <p:spPr/>
      </p:sp>
      <p:sp>
        <p:nvSpPr>
          <p:cNvPr id="1048691" name="备注占位符 2"/>
          <p:cNvSpPr>
            <a:spLocks noGrp="1"/>
          </p:cNvSpPr>
          <p:nvPr>
            <p:ph type="body" idx="1"/>
          </p:nvPr>
        </p:nvSpPr>
        <p:spPr/>
        <p:txBody>
          <a:bodyPr/>
          <a:lstStyle/>
          <a:p>
            <a:endParaRPr lang="zh-CN" altLang="en-US"/>
          </a:p>
        </p:txBody>
      </p:sp>
      <p:sp>
        <p:nvSpPr>
          <p:cNvPr id="1048692" name="灯片编号占位符 3"/>
          <p:cNvSpPr>
            <a:spLocks noGrp="1"/>
          </p:cNvSpPr>
          <p:nvPr>
            <p:ph type="sldNum" sz="quarter" idx="5"/>
          </p:nvPr>
        </p:nvSpPr>
        <p:spPr/>
        <p:txBody>
          <a:bodyPr/>
          <a:lstStyle/>
          <a:p>
            <a:fld id="{17DB5A59-EF26-4876-8259-C902CDC0F186}" type="slidenum">
              <a:rPr lang="zh-CN" altLang="en-US" smtClean="0"/>
              <a:t>36</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37</a:t>
            </a:fld>
            <a:endParaRPr lang="zh-CN" altLang="en-US"/>
          </a:p>
        </p:txBody>
      </p:sp>
    </p:spTree>
    <p:extLst>
      <p:ext uri="{BB962C8B-B14F-4D97-AF65-F5344CB8AC3E}">
        <p14:creationId xmlns:p14="http://schemas.microsoft.com/office/powerpoint/2010/main" val="413687179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12" name="幻灯片图像占位符 1"/>
          <p:cNvSpPr>
            <a:spLocks noGrp="1" noRot="1" noChangeAspect="1"/>
          </p:cNvSpPr>
          <p:nvPr>
            <p:ph type="sldImg"/>
          </p:nvPr>
        </p:nvSpPr>
        <p:spPr/>
      </p:sp>
      <p:sp>
        <p:nvSpPr>
          <p:cNvPr id="1048713" name="备注占位符 2"/>
          <p:cNvSpPr>
            <a:spLocks noGrp="1"/>
          </p:cNvSpPr>
          <p:nvPr>
            <p:ph type="body" idx="1"/>
          </p:nvPr>
        </p:nvSpPr>
        <p:spPr/>
        <p:txBody>
          <a:bodyPr/>
          <a:lstStyle/>
          <a:p>
            <a:endParaRPr lang="zh-CN" altLang="en-US"/>
          </a:p>
        </p:txBody>
      </p:sp>
      <p:sp>
        <p:nvSpPr>
          <p:cNvPr id="1048714" name="灯片编号占位符 3"/>
          <p:cNvSpPr>
            <a:spLocks noGrp="1"/>
          </p:cNvSpPr>
          <p:nvPr>
            <p:ph type="sldNum" sz="quarter" idx="5"/>
          </p:nvPr>
        </p:nvSpPr>
        <p:spPr/>
        <p:txBody>
          <a:bodyPr/>
          <a:lstStyle/>
          <a:p>
            <a:fld id="{17DB5A59-EF26-4876-8259-C902CDC0F186}" type="slidenum">
              <a:rPr lang="zh-CN" altLang="en-US" smtClean="0"/>
              <a:t>38</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39</a:t>
            </a:fld>
            <a:endParaRPr lang="zh-CN" altLang="en-US"/>
          </a:p>
        </p:txBody>
      </p:sp>
    </p:spTree>
    <p:extLst>
      <p:ext uri="{BB962C8B-B14F-4D97-AF65-F5344CB8AC3E}">
        <p14:creationId xmlns:p14="http://schemas.microsoft.com/office/powerpoint/2010/main" val="39673613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40</a:t>
            </a:fld>
            <a:endParaRPr lang="zh-CN" altLang="en-US"/>
          </a:p>
        </p:txBody>
      </p:sp>
    </p:spTree>
    <p:extLst>
      <p:ext uri="{BB962C8B-B14F-4D97-AF65-F5344CB8AC3E}">
        <p14:creationId xmlns:p14="http://schemas.microsoft.com/office/powerpoint/2010/main" val="11943351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41</a:t>
            </a:fld>
            <a:endParaRPr lang="zh-CN" altLang="en-US"/>
          </a:p>
        </p:txBody>
      </p:sp>
    </p:spTree>
    <p:extLst>
      <p:ext uri="{BB962C8B-B14F-4D97-AF65-F5344CB8AC3E}">
        <p14:creationId xmlns:p14="http://schemas.microsoft.com/office/powerpoint/2010/main" val="226946252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42</a:t>
            </a:fld>
            <a:endParaRPr lang="zh-CN" altLang="en-US"/>
          </a:p>
        </p:txBody>
      </p:sp>
    </p:spTree>
    <p:extLst>
      <p:ext uri="{BB962C8B-B14F-4D97-AF65-F5344CB8AC3E}">
        <p14:creationId xmlns:p14="http://schemas.microsoft.com/office/powerpoint/2010/main" val="40909110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43</a:t>
            </a:fld>
            <a:endParaRPr lang="zh-CN" altLang="en-US"/>
          </a:p>
        </p:txBody>
      </p:sp>
    </p:spTree>
    <p:extLst>
      <p:ext uri="{BB962C8B-B14F-4D97-AF65-F5344CB8AC3E}">
        <p14:creationId xmlns:p14="http://schemas.microsoft.com/office/powerpoint/2010/main" val="404040403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44</a:t>
            </a:fld>
            <a:endParaRPr lang="zh-CN" altLang="en-US"/>
          </a:p>
        </p:txBody>
      </p:sp>
    </p:spTree>
    <p:extLst>
      <p:ext uri="{BB962C8B-B14F-4D97-AF65-F5344CB8AC3E}">
        <p14:creationId xmlns:p14="http://schemas.microsoft.com/office/powerpoint/2010/main" val="7722424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45</a:t>
            </a:fld>
            <a:endParaRPr lang="zh-CN" altLang="en-US"/>
          </a:p>
        </p:txBody>
      </p:sp>
    </p:spTree>
    <p:extLst>
      <p:ext uri="{BB962C8B-B14F-4D97-AF65-F5344CB8AC3E}">
        <p14:creationId xmlns:p14="http://schemas.microsoft.com/office/powerpoint/2010/main" val="15747619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26" name="幻灯片图像占位符 1"/>
          <p:cNvSpPr>
            <a:spLocks noGrp="1" noRot="1" noChangeAspect="1"/>
          </p:cNvSpPr>
          <p:nvPr>
            <p:ph type="sldImg"/>
          </p:nvPr>
        </p:nvSpPr>
        <p:spPr/>
      </p:sp>
      <p:sp>
        <p:nvSpPr>
          <p:cNvPr id="1048627" name="备注占位符 2"/>
          <p:cNvSpPr>
            <a:spLocks noGrp="1"/>
          </p:cNvSpPr>
          <p:nvPr>
            <p:ph type="body" idx="1"/>
          </p:nvPr>
        </p:nvSpPr>
        <p:spPr/>
        <p:txBody>
          <a:bodyPr/>
          <a:lstStyle/>
          <a:p>
            <a:endParaRPr lang="zh-CN" altLang="en-US"/>
          </a:p>
        </p:txBody>
      </p:sp>
      <p:sp>
        <p:nvSpPr>
          <p:cNvPr id="1048628" name="灯片编号占位符 3"/>
          <p:cNvSpPr>
            <a:spLocks noGrp="1"/>
          </p:cNvSpPr>
          <p:nvPr>
            <p:ph type="sldNum" sz="quarter" idx="5"/>
          </p:nvPr>
        </p:nvSpPr>
        <p:spPr/>
        <p:txBody>
          <a:bodyPr/>
          <a:lstStyle/>
          <a:p>
            <a:fld id="{17DB5A59-EF26-4876-8259-C902CDC0F186}" type="slidenum">
              <a:rPr lang="zh-CN" altLang="en-US" smtClean="0"/>
              <a:t>28</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44" name="幻灯片图像占位符 1"/>
          <p:cNvSpPr>
            <a:spLocks noGrp="1" noRot="1" noChangeAspect="1"/>
          </p:cNvSpPr>
          <p:nvPr>
            <p:ph type="sldImg"/>
          </p:nvPr>
        </p:nvSpPr>
        <p:spPr/>
      </p:sp>
      <p:sp>
        <p:nvSpPr>
          <p:cNvPr id="1048745" name="备注占位符 2"/>
          <p:cNvSpPr>
            <a:spLocks noGrp="1"/>
          </p:cNvSpPr>
          <p:nvPr>
            <p:ph type="body" idx="1"/>
          </p:nvPr>
        </p:nvSpPr>
        <p:spPr/>
        <p:txBody>
          <a:bodyPr/>
          <a:lstStyle/>
          <a:p>
            <a:endParaRPr lang="zh-CN" altLang="en-US"/>
          </a:p>
        </p:txBody>
      </p:sp>
      <p:sp>
        <p:nvSpPr>
          <p:cNvPr id="1048746" name="灯片编号占位符 3"/>
          <p:cNvSpPr>
            <a:spLocks noGrp="1"/>
          </p:cNvSpPr>
          <p:nvPr>
            <p:ph type="sldNum" sz="quarter" idx="5"/>
          </p:nvPr>
        </p:nvSpPr>
        <p:spPr/>
        <p:txBody>
          <a:bodyPr/>
          <a:lstStyle/>
          <a:p>
            <a:fld id="{17DB5A59-EF26-4876-8259-C902CDC0F186}" type="slidenum">
              <a:rPr lang="zh-CN" altLang="en-US" smtClean="0"/>
              <a:t>46</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47</a:t>
            </a:fld>
            <a:endParaRPr lang="zh-CN" altLang="en-US"/>
          </a:p>
        </p:txBody>
      </p:sp>
    </p:spTree>
    <p:extLst>
      <p:ext uri="{BB962C8B-B14F-4D97-AF65-F5344CB8AC3E}">
        <p14:creationId xmlns:p14="http://schemas.microsoft.com/office/powerpoint/2010/main" val="5793286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48</a:t>
            </a:fld>
            <a:endParaRPr lang="zh-CN" altLang="en-US"/>
          </a:p>
        </p:txBody>
      </p:sp>
    </p:spTree>
    <p:extLst>
      <p:ext uri="{BB962C8B-B14F-4D97-AF65-F5344CB8AC3E}">
        <p14:creationId xmlns:p14="http://schemas.microsoft.com/office/powerpoint/2010/main" val="14790946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49</a:t>
            </a:fld>
            <a:endParaRPr lang="zh-CN" altLang="en-US"/>
          </a:p>
        </p:txBody>
      </p:sp>
    </p:spTree>
    <p:extLst>
      <p:ext uri="{BB962C8B-B14F-4D97-AF65-F5344CB8AC3E}">
        <p14:creationId xmlns:p14="http://schemas.microsoft.com/office/powerpoint/2010/main" val="221211551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50</a:t>
            </a:fld>
            <a:endParaRPr lang="zh-CN" altLang="en-US"/>
          </a:p>
        </p:txBody>
      </p:sp>
    </p:spTree>
    <p:extLst>
      <p:ext uri="{BB962C8B-B14F-4D97-AF65-F5344CB8AC3E}">
        <p14:creationId xmlns:p14="http://schemas.microsoft.com/office/powerpoint/2010/main" val="325025399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51</a:t>
            </a:fld>
            <a:endParaRPr lang="zh-CN" altLang="en-US"/>
          </a:p>
        </p:txBody>
      </p:sp>
    </p:spTree>
    <p:extLst>
      <p:ext uri="{BB962C8B-B14F-4D97-AF65-F5344CB8AC3E}">
        <p14:creationId xmlns:p14="http://schemas.microsoft.com/office/powerpoint/2010/main" val="16624884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96" name="幻灯片图像占位符 1"/>
          <p:cNvSpPr>
            <a:spLocks noGrp="1" noRot="1" noChangeAspect="1"/>
          </p:cNvSpPr>
          <p:nvPr>
            <p:ph type="sldImg"/>
          </p:nvPr>
        </p:nvSpPr>
        <p:spPr/>
      </p:sp>
      <p:sp>
        <p:nvSpPr>
          <p:cNvPr id="1048797" name="备注占位符 2"/>
          <p:cNvSpPr>
            <a:spLocks noGrp="1"/>
          </p:cNvSpPr>
          <p:nvPr>
            <p:ph type="body" idx="1"/>
          </p:nvPr>
        </p:nvSpPr>
        <p:spPr/>
        <p:txBody>
          <a:bodyPr/>
          <a:lstStyle/>
          <a:p>
            <a:endParaRPr lang="zh-CN" altLang="en-US"/>
          </a:p>
        </p:txBody>
      </p:sp>
      <p:sp>
        <p:nvSpPr>
          <p:cNvPr id="1048798" name="灯片编号占位符 3"/>
          <p:cNvSpPr>
            <a:spLocks noGrp="1"/>
          </p:cNvSpPr>
          <p:nvPr>
            <p:ph type="sldNum" sz="quarter" idx="5"/>
          </p:nvPr>
        </p:nvSpPr>
        <p:spPr/>
        <p:txBody>
          <a:bodyPr/>
          <a:lstStyle/>
          <a:p>
            <a:fld id="{17DB5A59-EF26-4876-8259-C902CDC0F186}" type="slidenum">
              <a:rPr lang="zh-CN" altLang="en-US" smtClean="0"/>
              <a:t>52</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53</a:t>
            </a:fld>
            <a:endParaRPr lang="zh-CN" altLang="en-US"/>
          </a:p>
        </p:txBody>
      </p:sp>
    </p:spTree>
    <p:extLst>
      <p:ext uri="{BB962C8B-B14F-4D97-AF65-F5344CB8AC3E}">
        <p14:creationId xmlns:p14="http://schemas.microsoft.com/office/powerpoint/2010/main" val="405499897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54</a:t>
            </a:fld>
            <a:endParaRPr lang="zh-CN" altLang="en-US"/>
          </a:p>
        </p:txBody>
      </p:sp>
    </p:spTree>
    <p:extLst>
      <p:ext uri="{BB962C8B-B14F-4D97-AF65-F5344CB8AC3E}">
        <p14:creationId xmlns:p14="http://schemas.microsoft.com/office/powerpoint/2010/main" val="2459622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55</a:t>
            </a:fld>
            <a:endParaRPr lang="zh-CN" altLang="en-US"/>
          </a:p>
        </p:txBody>
      </p:sp>
    </p:spTree>
    <p:extLst>
      <p:ext uri="{BB962C8B-B14F-4D97-AF65-F5344CB8AC3E}">
        <p14:creationId xmlns:p14="http://schemas.microsoft.com/office/powerpoint/2010/main" val="17731074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0" name="幻灯片图像占位符 1"/>
          <p:cNvSpPr>
            <a:spLocks noGrp="1" noRot="1" noChangeAspect="1"/>
          </p:cNvSpPr>
          <p:nvPr>
            <p:ph type="sldImg"/>
          </p:nvPr>
        </p:nvSpPr>
        <p:spPr/>
      </p:sp>
      <p:sp>
        <p:nvSpPr>
          <p:cNvPr id="1048641" name="备注占位符 2"/>
          <p:cNvSpPr>
            <a:spLocks noGrp="1"/>
          </p:cNvSpPr>
          <p:nvPr>
            <p:ph type="body" idx="1"/>
          </p:nvPr>
        </p:nvSpPr>
        <p:spPr/>
        <p:txBody>
          <a:bodyPr/>
          <a:lstStyle/>
          <a:p>
            <a:endParaRPr lang="zh-CN" altLang="en-US"/>
          </a:p>
        </p:txBody>
      </p:sp>
      <p:sp>
        <p:nvSpPr>
          <p:cNvPr id="1048642" name="灯片编号占位符 3"/>
          <p:cNvSpPr>
            <a:spLocks noGrp="1"/>
          </p:cNvSpPr>
          <p:nvPr>
            <p:ph type="sldNum" sz="quarter" idx="5"/>
          </p:nvPr>
        </p:nvSpPr>
        <p:spPr/>
        <p:txBody>
          <a:bodyPr/>
          <a:lstStyle/>
          <a:p>
            <a:fld id="{17DB5A59-EF26-4876-8259-C902CDC0F186}" type="slidenum">
              <a:rPr lang="zh-CN" altLang="en-US" smtClean="0"/>
              <a:t>29</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56</a:t>
            </a:fld>
            <a:endParaRPr lang="zh-CN" altLang="en-US"/>
          </a:p>
        </p:txBody>
      </p:sp>
    </p:spTree>
    <p:extLst>
      <p:ext uri="{BB962C8B-B14F-4D97-AF65-F5344CB8AC3E}">
        <p14:creationId xmlns:p14="http://schemas.microsoft.com/office/powerpoint/2010/main" val="28498879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6" name="幻灯片图像占位符 1"/>
          <p:cNvSpPr>
            <a:spLocks noGrp="1" noRot="1" noChangeAspect="1"/>
          </p:cNvSpPr>
          <p:nvPr>
            <p:ph type="sldImg"/>
          </p:nvPr>
        </p:nvSpPr>
        <p:spPr/>
      </p:sp>
      <p:sp>
        <p:nvSpPr>
          <p:cNvPr id="1048657" name="备注占位符 2"/>
          <p:cNvSpPr>
            <a:spLocks noGrp="1"/>
          </p:cNvSpPr>
          <p:nvPr>
            <p:ph type="body" idx="1"/>
          </p:nvPr>
        </p:nvSpPr>
        <p:spPr/>
        <p:txBody>
          <a:bodyPr/>
          <a:lstStyle/>
          <a:p>
            <a:endParaRPr lang="zh-CN" altLang="en-US"/>
          </a:p>
        </p:txBody>
      </p:sp>
      <p:sp>
        <p:nvSpPr>
          <p:cNvPr id="1048658" name="灯片编号占位符 3"/>
          <p:cNvSpPr>
            <a:spLocks noGrp="1"/>
          </p:cNvSpPr>
          <p:nvPr>
            <p:ph type="sldNum" sz="quarter" idx="5"/>
          </p:nvPr>
        </p:nvSpPr>
        <p:spPr/>
        <p:txBody>
          <a:bodyPr/>
          <a:lstStyle/>
          <a:p>
            <a:fld id="{17DB5A59-EF26-4876-8259-C902CDC0F186}" type="slidenum">
              <a:rPr lang="zh-CN" altLang="en-US" smtClean="0"/>
              <a:t>57</a:t>
            </a:fld>
            <a:endParaRPr lang="zh-CN" altLang="en-US"/>
          </a:p>
        </p:txBody>
      </p:sp>
    </p:spTree>
    <p:extLst>
      <p:ext uri="{BB962C8B-B14F-4D97-AF65-F5344CB8AC3E}">
        <p14:creationId xmlns:p14="http://schemas.microsoft.com/office/powerpoint/2010/main" val="197206127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848" name="幻灯片图像占位符 1"/>
          <p:cNvSpPr>
            <a:spLocks noGrp="1" noRot="1" noChangeAspect="1"/>
          </p:cNvSpPr>
          <p:nvPr>
            <p:ph type="sldImg"/>
          </p:nvPr>
        </p:nvSpPr>
        <p:spPr/>
      </p:sp>
      <p:sp>
        <p:nvSpPr>
          <p:cNvPr id="1048849" name="备注占位符 2"/>
          <p:cNvSpPr>
            <a:spLocks noGrp="1"/>
          </p:cNvSpPr>
          <p:nvPr>
            <p:ph type="body" idx="1"/>
          </p:nvPr>
        </p:nvSpPr>
        <p:spPr/>
        <p:txBody>
          <a:bodyPr/>
          <a:lstStyle/>
          <a:p>
            <a:endParaRPr lang="zh-CN" altLang="en-US"/>
          </a:p>
        </p:txBody>
      </p:sp>
      <p:sp>
        <p:nvSpPr>
          <p:cNvPr id="1048850" name="灯片编号占位符 3"/>
          <p:cNvSpPr>
            <a:spLocks noGrp="1"/>
          </p:cNvSpPr>
          <p:nvPr>
            <p:ph type="sldNum" sz="quarter" idx="5"/>
          </p:nvPr>
        </p:nvSpPr>
        <p:spPr/>
        <p:txBody>
          <a:bodyPr/>
          <a:lstStyle/>
          <a:p>
            <a:fld id="{17DB5A59-EF26-4876-8259-C902CDC0F186}" type="slidenum">
              <a:rPr lang="zh-CN" altLang="en-US" smtClean="0"/>
              <a:t>58</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56" name="幻灯片图像占位符 1"/>
          <p:cNvSpPr>
            <a:spLocks noGrp="1" noRot="1" noChangeAspect="1"/>
          </p:cNvSpPr>
          <p:nvPr>
            <p:ph type="sldImg"/>
          </p:nvPr>
        </p:nvSpPr>
        <p:spPr/>
      </p:sp>
      <p:sp>
        <p:nvSpPr>
          <p:cNvPr id="1048657" name="备注占位符 2"/>
          <p:cNvSpPr>
            <a:spLocks noGrp="1"/>
          </p:cNvSpPr>
          <p:nvPr>
            <p:ph type="body" idx="1"/>
          </p:nvPr>
        </p:nvSpPr>
        <p:spPr/>
        <p:txBody>
          <a:bodyPr/>
          <a:lstStyle/>
          <a:p>
            <a:endParaRPr lang="zh-CN" altLang="en-US"/>
          </a:p>
        </p:txBody>
      </p:sp>
      <p:sp>
        <p:nvSpPr>
          <p:cNvPr id="1048658" name="灯片编号占位符 3"/>
          <p:cNvSpPr>
            <a:spLocks noGrp="1"/>
          </p:cNvSpPr>
          <p:nvPr>
            <p:ph type="sldNum" sz="quarter" idx="5"/>
          </p:nvPr>
        </p:nvSpPr>
        <p:spPr/>
        <p:txBody>
          <a:bodyPr/>
          <a:lstStyle/>
          <a:p>
            <a:fld id="{17DB5A59-EF26-4876-8259-C902CDC0F186}" type="slidenum">
              <a:rPr lang="zh-CN" altLang="en-US" smtClean="0"/>
              <a:t>30</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31</a:t>
            </a:fld>
            <a:endParaRPr lang="zh-CN" altLang="en-US"/>
          </a:p>
        </p:txBody>
      </p:sp>
    </p:spTree>
    <p:extLst>
      <p:ext uri="{BB962C8B-B14F-4D97-AF65-F5344CB8AC3E}">
        <p14:creationId xmlns:p14="http://schemas.microsoft.com/office/powerpoint/2010/main" val="42600896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32</a:t>
            </a:fld>
            <a:endParaRPr lang="zh-CN" altLang="en-US"/>
          </a:p>
        </p:txBody>
      </p:sp>
    </p:spTree>
    <p:extLst>
      <p:ext uri="{BB962C8B-B14F-4D97-AF65-F5344CB8AC3E}">
        <p14:creationId xmlns:p14="http://schemas.microsoft.com/office/powerpoint/2010/main" val="24064501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33</a:t>
            </a:fld>
            <a:endParaRPr lang="zh-CN" altLang="en-US"/>
          </a:p>
        </p:txBody>
      </p:sp>
    </p:spTree>
    <p:extLst>
      <p:ext uri="{BB962C8B-B14F-4D97-AF65-F5344CB8AC3E}">
        <p14:creationId xmlns:p14="http://schemas.microsoft.com/office/powerpoint/2010/main" val="27491828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34</a:t>
            </a:fld>
            <a:endParaRPr lang="zh-CN" altLang="en-US"/>
          </a:p>
        </p:txBody>
      </p:sp>
    </p:spTree>
    <p:extLst>
      <p:ext uri="{BB962C8B-B14F-4D97-AF65-F5344CB8AC3E}">
        <p14:creationId xmlns:p14="http://schemas.microsoft.com/office/powerpoint/2010/main" val="382285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782" name="幻灯片图像占位符 1"/>
          <p:cNvSpPr>
            <a:spLocks noGrp="1" noRot="1" noChangeAspect="1"/>
          </p:cNvSpPr>
          <p:nvPr>
            <p:ph type="sldImg"/>
          </p:nvPr>
        </p:nvSpPr>
        <p:spPr/>
      </p:sp>
      <p:sp>
        <p:nvSpPr>
          <p:cNvPr id="1048783" name="备注占位符 2"/>
          <p:cNvSpPr>
            <a:spLocks noGrp="1"/>
          </p:cNvSpPr>
          <p:nvPr>
            <p:ph type="body" idx="1"/>
          </p:nvPr>
        </p:nvSpPr>
        <p:spPr/>
        <p:txBody>
          <a:bodyPr/>
          <a:lstStyle/>
          <a:p>
            <a:endParaRPr lang="zh-CN" altLang="en-US"/>
          </a:p>
        </p:txBody>
      </p:sp>
      <p:sp>
        <p:nvSpPr>
          <p:cNvPr id="1048784" name="灯片编号占位符 3"/>
          <p:cNvSpPr>
            <a:spLocks noGrp="1"/>
          </p:cNvSpPr>
          <p:nvPr>
            <p:ph type="sldNum" sz="quarter" idx="5"/>
          </p:nvPr>
        </p:nvSpPr>
        <p:spPr/>
        <p:txBody>
          <a:bodyPr/>
          <a:lstStyle/>
          <a:p>
            <a:fld id="{17DB5A59-EF26-4876-8259-C902CDC0F186}" type="slidenum">
              <a:rPr lang="zh-CN" altLang="en-US" smtClean="0"/>
              <a:t>35</a:t>
            </a:fld>
            <a:endParaRPr lang="zh-CN" altLang="en-US"/>
          </a:p>
        </p:txBody>
      </p:sp>
    </p:spTree>
    <p:extLst>
      <p:ext uri="{BB962C8B-B14F-4D97-AF65-F5344CB8AC3E}">
        <p14:creationId xmlns:p14="http://schemas.microsoft.com/office/powerpoint/2010/main" val="384030980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1048581"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1048582"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1048583" name="日期占位符 3"/>
          <p:cNvSpPr>
            <a:spLocks noGrp="1"/>
          </p:cNvSpPr>
          <p:nvPr>
            <p:ph type="dt" sz="half" idx="10"/>
          </p:nvPr>
        </p:nvSpPr>
        <p:spPr/>
        <p:txBody>
          <a:bodyPr/>
          <a:lstStyle/>
          <a:p>
            <a:fld id="{3B75CE2D-B633-4649-8212-E67673BCBC75}" type="datetimeFigureOut">
              <a:rPr lang="zh-CN" altLang="en-US" smtClean="0"/>
              <a:t>2021/10/13</a:t>
            </a:fld>
            <a:endParaRPr lang="zh-CN" altLang="en-US"/>
          </a:p>
        </p:txBody>
      </p:sp>
      <p:sp>
        <p:nvSpPr>
          <p:cNvPr id="1048584" name="页脚占位符 4"/>
          <p:cNvSpPr>
            <a:spLocks noGrp="1"/>
          </p:cNvSpPr>
          <p:nvPr>
            <p:ph type="ftr" sz="quarter" idx="11"/>
          </p:nvPr>
        </p:nvSpPr>
        <p:spPr/>
        <p:txBody>
          <a:bodyPr/>
          <a:lstStyle/>
          <a:p>
            <a:endParaRPr lang="zh-CN" altLang="en-US"/>
          </a:p>
        </p:txBody>
      </p:sp>
      <p:sp>
        <p:nvSpPr>
          <p:cNvPr id="1048585" name="灯片编号占位符 5"/>
          <p:cNvSpPr>
            <a:spLocks noGrp="1"/>
          </p:cNvSpPr>
          <p:nvPr>
            <p:ph type="sldNum" sz="quarter" idx="12"/>
          </p:nvPr>
        </p:nvSpPr>
        <p:spPr/>
        <p:txBody>
          <a:bodyPr/>
          <a:lstStyle/>
          <a:p>
            <a:fld id="{976C47E6-0056-471C-8617-14F3768BE121}" type="slidenum">
              <a:rPr lang="zh-CN" altLang="en-US" smtClean="0"/>
              <a:t>‹#›</a:t>
            </a:fld>
            <a:endParaRPr lang="zh-CN" altLang="en-US"/>
          </a:p>
        </p:txBody>
      </p:sp>
      <p:pic>
        <p:nvPicPr>
          <p:cNvPr id="3" name="图片 2">
            <a:extLst>
              <a:ext uri="{FF2B5EF4-FFF2-40B4-BE49-F238E27FC236}">
                <a16:creationId xmlns:a16="http://schemas.microsoft.com/office/drawing/2014/main" id="{DFA23543-D63A-4DD7-A605-8A6AB1B6738E}"/>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972630" y="0"/>
            <a:ext cx="1219370" cy="1267002"/>
          </a:xfrm>
          <a:prstGeom prst="rect">
            <a:avLst/>
          </a:prstGeom>
        </p:spPr>
      </p:pic>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1048871" name="标题 1"/>
          <p:cNvSpPr>
            <a:spLocks noGrp="1"/>
          </p:cNvSpPr>
          <p:nvPr>
            <p:ph type="title"/>
          </p:nvPr>
        </p:nvSpPr>
        <p:spPr/>
        <p:txBody>
          <a:bodyPr/>
          <a:lstStyle/>
          <a:p>
            <a:r>
              <a:rPr lang="zh-CN" altLang="en-US"/>
              <a:t>单击此处编辑母版标题样式</a:t>
            </a:r>
          </a:p>
        </p:txBody>
      </p:sp>
      <p:sp>
        <p:nvSpPr>
          <p:cNvPr id="1048872"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48873" name="日期占位符 3"/>
          <p:cNvSpPr>
            <a:spLocks noGrp="1"/>
          </p:cNvSpPr>
          <p:nvPr>
            <p:ph type="dt" sz="half" idx="10"/>
          </p:nvPr>
        </p:nvSpPr>
        <p:spPr/>
        <p:txBody>
          <a:bodyPr/>
          <a:lstStyle/>
          <a:p>
            <a:fld id="{3B75CE2D-B633-4649-8212-E67673BCBC75}" type="datetimeFigureOut">
              <a:rPr lang="zh-CN" altLang="en-US" smtClean="0"/>
              <a:t>2021/10/13</a:t>
            </a:fld>
            <a:endParaRPr lang="zh-CN" altLang="en-US"/>
          </a:p>
        </p:txBody>
      </p:sp>
      <p:sp>
        <p:nvSpPr>
          <p:cNvPr id="1048874" name="页脚占位符 4"/>
          <p:cNvSpPr>
            <a:spLocks noGrp="1"/>
          </p:cNvSpPr>
          <p:nvPr>
            <p:ph type="ftr" sz="quarter" idx="11"/>
          </p:nvPr>
        </p:nvSpPr>
        <p:spPr/>
        <p:txBody>
          <a:bodyPr/>
          <a:lstStyle/>
          <a:p>
            <a:endParaRPr lang="zh-CN" altLang="en-US"/>
          </a:p>
        </p:txBody>
      </p:sp>
      <p:sp>
        <p:nvSpPr>
          <p:cNvPr id="1048875" name="灯片编号占位符 5"/>
          <p:cNvSpPr>
            <a:spLocks noGrp="1"/>
          </p:cNvSpPr>
          <p:nvPr>
            <p:ph type="sldNum" sz="quarter" idx="12"/>
          </p:nvPr>
        </p:nvSpPr>
        <p:spPr/>
        <p:txBody>
          <a:bodyPr/>
          <a:lstStyle/>
          <a:p>
            <a:fld id="{976C47E6-0056-471C-8617-14F3768BE121}"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1048855"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1048856"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48857" name="日期占位符 3"/>
          <p:cNvSpPr>
            <a:spLocks noGrp="1"/>
          </p:cNvSpPr>
          <p:nvPr>
            <p:ph type="dt" sz="half" idx="10"/>
          </p:nvPr>
        </p:nvSpPr>
        <p:spPr/>
        <p:txBody>
          <a:bodyPr/>
          <a:lstStyle/>
          <a:p>
            <a:fld id="{3B75CE2D-B633-4649-8212-E67673BCBC75}" type="datetimeFigureOut">
              <a:rPr lang="zh-CN" altLang="en-US" smtClean="0"/>
              <a:t>2021/10/13</a:t>
            </a:fld>
            <a:endParaRPr lang="zh-CN" altLang="en-US"/>
          </a:p>
        </p:txBody>
      </p:sp>
      <p:sp>
        <p:nvSpPr>
          <p:cNvPr id="1048858" name="页脚占位符 4"/>
          <p:cNvSpPr>
            <a:spLocks noGrp="1"/>
          </p:cNvSpPr>
          <p:nvPr>
            <p:ph type="ftr" sz="quarter" idx="11"/>
          </p:nvPr>
        </p:nvSpPr>
        <p:spPr/>
        <p:txBody>
          <a:bodyPr/>
          <a:lstStyle/>
          <a:p>
            <a:endParaRPr lang="zh-CN" altLang="en-US"/>
          </a:p>
        </p:txBody>
      </p:sp>
      <p:sp>
        <p:nvSpPr>
          <p:cNvPr id="1048859" name="灯片编号占位符 5"/>
          <p:cNvSpPr>
            <a:spLocks noGrp="1"/>
          </p:cNvSpPr>
          <p:nvPr>
            <p:ph type="sldNum" sz="quarter" idx="12"/>
          </p:nvPr>
        </p:nvSpPr>
        <p:spPr/>
        <p:txBody>
          <a:bodyPr/>
          <a:lstStyle/>
          <a:p>
            <a:fld id="{976C47E6-0056-471C-8617-14F3768BE121}"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1048860" name="标题 1"/>
          <p:cNvSpPr>
            <a:spLocks noGrp="1"/>
          </p:cNvSpPr>
          <p:nvPr>
            <p:ph type="title"/>
          </p:nvPr>
        </p:nvSpPr>
        <p:spPr/>
        <p:txBody>
          <a:bodyPr/>
          <a:lstStyle/>
          <a:p>
            <a:r>
              <a:rPr lang="zh-CN" altLang="en-US"/>
              <a:t>单击此处编辑母版标题样式</a:t>
            </a:r>
          </a:p>
        </p:txBody>
      </p:sp>
      <p:sp>
        <p:nvSpPr>
          <p:cNvPr id="1048861"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48862" name="日期占位符 3"/>
          <p:cNvSpPr>
            <a:spLocks noGrp="1"/>
          </p:cNvSpPr>
          <p:nvPr>
            <p:ph type="dt" sz="half" idx="10"/>
          </p:nvPr>
        </p:nvSpPr>
        <p:spPr/>
        <p:txBody>
          <a:bodyPr/>
          <a:lstStyle/>
          <a:p>
            <a:fld id="{3B75CE2D-B633-4649-8212-E67673BCBC75}" type="datetimeFigureOut">
              <a:rPr lang="zh-CN" altLang="en-US" smtClean="0"/>
              <a:t>2021/10/13</a:t>
            </a:fld>
            <a:endParaRPr lang="zh-CN" altLang="en-US"/>
          </a:p>
        </p:txBody>
      </p:sp>
      <p:sp>
        <p:nvSpPr>
          <p:cNvPr id="1048863" name="页脚占位符 4"/>
          <p:cNvSpPr>
            <a:spLocks noGrp="1"/>
          </p:cNvSpPr>
          <p:nvPr>
            <p:ph type="ftr" sz="quarter" idx="11"/>
          </p:nvPr>
        </p:nvSpPr>
        <p:spPr/>
        <p:txBody>
          <a:bodyPr/>
          <a:lstStyle/>
          <a:p>
            <a:endParaRPr lang="zh-CN" altLang="en-US"/>
          </a:p>
        </p:txBody>
      </p:sp>
      <p:sp>
        <p:nvSpPr>
          <p:cNvPr id="1048864" name="灯片编号占位符 5"/>
          <p:cNvSpPr>
            <a:spLocks noGrp="1"/>
          </p:cNvSpPr>
          <p:nvPr>
            <p:ph type="sldNum" sz="quarter" idx="12"/>
          </p:nvPr>
        </p:nvSpPr>
        <p:spPr/>
        <p:txBody>
          <a:bodyPr/>
          <a:lstStyle/>
          <a:p>
            <a:fld id="{976C47E6-0056-471C-8617-14F3768BE121}"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1048876"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1048877"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1048878" name="日期占位符 3"/>
          <p:cNvSpPr>
            <a:spLocks noGrp="1"/>
          </p:cNvSpPr>
          <p:nvPr>
            <p:ph type="dt" sz="half" idx="10"/>
          </p:nvPr>
        </p:nvSpPr>
        <p:spPr/>
        <p:txBody>
          <a:bodyPr/>
          <a:lstStyle/>
          <a:p>
            <a:fld id="{3B75CE2D-B633-4649-8212-E67673BCBC75}" type="datetimeFigureOut">
              <a:rPr lang="zh-CN" altLang="en-US" smtClean="0"/>
              <a:t>2021/10/13</a:t>
            </a:fld>
            <a:endParaRPr lang="zh-CN" altLang="en-US"/>
          </a:p>
        </p:txBody>
      </p:sp>
      <p:sp>
        <p:nvSpPr>
          <p:cNvPr id="1048879" name="页脚占位符 4"/>
          <p:cNvSpPr>
            <a:spLocks noGrp="1"/>
          </p:cNvSpPr>
          <p:nvPr>
            <p:ph type="ftr" sz="quarter" idx="11"/>
          </p:nvPr>
        </p:nvSpPr>
        <p:spPr/>
        <p:txBody>
          <a:bodyPr/>
          <a:lstStyle/>
          <a:p>
            <a:endParaRPr lang="zh-CN" altLang="en-US"/>
          </a:p>
        </p:txBody>
      </p:sp>
      <p:sp>
        <p:nvSpPr>
          <p:cNvPr id="1048880" name="灯片编号占位符 5"/>
          <p:cNvSpPr>
            <a:spLocks noGrp="1"/>
          </p:cNvSpPr>
          <p:nvPr>
            <p:ph type="sldNum" sz="quarter" idx="12"/>
          </p:nvPr>
        </p:nvSpPr>
        <p:spPr/>
        <p:txBody>
          <a:bodyPr/>
          <a:lstStyle/>
          <a:p>
            <a:fld id="{976C47E6-0056-471C-8617-14F3768BE121}"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1048881" name="标题 1"/>
          <p:cNvSpPr>
            <a:spLocks noGrp="1"/>
          </p:cNvSpPr>
          <p:nvPr>
            <p:ph type="title"/>
          </p:nvPr>
        </p:nvSpPr>
        <p:spPr/>
        <p:txBody>
          <a:bodyPr/>
          <a:lstStyle/>
          <a:p>
            <a:r>
              <a:rPr lang="zh-CN" altLang="en-US"/>
              <a:t>单击此处编辑母版标题样式</a:t>
            </a:r>
          </a:p>
        </p:txBody>
      </p:sp>
      <p:sp>
        <p:nvSpPr>
          <p:cNvPr id="1048882"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48883"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48884" name="日期占位符 4"/>
          <p:cNvSpPr>
            <a:spLocks noGrp="1"/>
          </p:cNvSpPr>
          <p:nvPr>
            <p:ph type="dt" sz="half" idx="10"/>
          </p:nvPr>
        </p:nvSpPr>
        <p:spPr/>
        <p:txBody>
          <a:bodyPr/>
          <a:lstStyle/>
          <a:p>
            <a:fld id="{3B75CE2D-B633-4649-8212-E67673BCBC75}" type="datetimeFigureOut">
              <a:rPr lang="zh-CN" altLang="en-US" smtClean="0"/>
              <a:t>2021/10/13</a:t>
            </a:fld>
            <a:endParaRPr lang="zh-CN" altLang="en-US"/>
          </a:p>
        </p:txBody>
      </p:sp>
      <p:sp>
        <p:nvSpPr>
          <p:cNvPr id="1048885" name="页脚占位符 5"/>
          <p:cNvSpPr>
            <a:spLocks noGrp="1"/>
          </p:cNvSpPr>
          <p:nvPr>
            <p:ph type="ftr" sz="quarter" idx="11"/>
          </p:nvPr>
        </p:nvSpPr>
        <p:spPr/>
        <p:txBody>
          <a:bodyPr/>
          <a:lstStyle/>
          <a:p>
            <a:endParaRPr lang="zh-CN" altLang="en-US"/>
          </a:p>
        </p:txBody>
      </p:sp>
      <p:sp>
        <p:nvSpPr>
          <p:cNvPr id="1048886" name="灯片编号占位符 6"/>
          <p:cNvSpPr>
            <a:spLocks noGrp="1"/>
          </p:cNvSpPr>
          <p:nvPr>
            <p:ph type="sldNum" sz="quarter" idx="12"/>
          </p:nvPr>
        </p:nvSpPr>
        <p:spPr/>
        <p:txBody>
          <a:bodyPr/>
          <a:lstStyle/>
          <a:p>
            <a:fld id="{976C47E6-0056-471C-8617-14F3768BE121}"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48887"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1048888"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048889"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48890"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1048891"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48892" name="日期占位符 6"/>
          <p:cNvSpPr>
            <a:spLocks noGrp="1"/>
          </p:cNvSpPr>
          <p:nvPr>
            <p:ph type="dt" sz="half" idx="10"/>
          </p:nvPr>
        </p:nvSpPr>
        <p:spPr/>
        <p:txBody>
          <a:bodyPr/>
          <a:lstStyle/>
          <a:p>
            <a:fld id="{3B75CE2D-B633-4649-8212-E67673BCBC75}" type="datetimeFigureOut">
              <a:rPr lang="zh-CN" altLang="en-US" smtClean="0"/>
              <a:t>2021/10/13</a:t>
            </a:fld>
            <a:endParaRPr lang="zh-CN" altLang="en-US"/>
          </a:p>
        </p:txBody>
      </p:sp>
      <p:sp>
        <p:nvSpPr>
          <p:cNvPr id="1048893" name="页脚占位符 7"/>
          <p:cNvSpPr>
            <a:spLocks noGrp="1"/>
          </p:cNvSpPr>
          <p:nvPr>
            <p:ph type="ftr" sz="quarter" idx="11"/>
          </p:nvPr>
        </p:nvSpPr>
        <p:spPr/>
        <p:txBody>
          <a:bodyPr/>
          <a:lstStyle/>
          <a:p>
            <a:endParaRPr lang="zh-CN" altLang="en-US"/>
          </a:p>
        </p:txBody>
      </p:sp>
      <p:sp>
        <p:nvSpPr>
          <p:cNvPr id="1048894" name="灯片编号占位符 8"/>
          <p:cNvSpPr>
            <a:spLocks noGrp="1"/>
          </p:cNvSpPr>
          <p:nvPr>
            <p:ph type="sldNum" sz="quarter" idx="12"/>
          </p:nvPr>
        </p:nvSpPr>
        <p:spPr/>
        <p:txBody>
          <a:bodyPr/>
          <a:lstStyle/>
          <a:p>
            <a:fld id="{976C47E6-0056-471C-8617-14F3768BE121}"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1048851" name="标题 1"/>
          <p:cNvSpPr>
            <a:spLocks noGrp="1"/>
          </p:cNvSpPr>
          <p:nvPr>
            <p:ph type="title"/>
          </p:nvPr>
        </p:nvSpPr>
        <p:spPr/>
        <p:txBody>
          <a:bodyPr/>
          <a:lstStyle/>
          <a:p>
            <a:r>
              <a:rPr lang="zh-CN" altLang="en-US"/>
              <a:t>单击此处编辑母版标题样式</a:t>
            </a:r>
          </a:p>
        </p:txBody>
      </p:sp>
      <p:sp>
        <p:nvSpPr>
          <p:cNvPr id="1048852" name="日期占位符 2"/>
          <p:cNvSpPr>
            <a:spLocks noGrp="1"/>
          </p:cNvSpPr>
          <p:nvPr>
            <p:ph type="dt" sz="half" idx="10"/>
          </p:nvPr>
        </p:nvSpPr>
        <p:spPr/>
        <p:txBody>
          <a:bodyPr/>
          <a:lstStyle/>
          <a:p>
            <a:fld id="{3B75CE2D-B633-4649-8212-E67673BCBC75}" type="datetimeFigureOut">
              <a:rPr lang="zh-CN" altLang="en-US" smtClean="0"/>
              <a:t>2021/10/13</a:t>
            </a:fld>
            <a:endParaRPr lang="zh-CN" altLang="en-US"/>
          </a:p>
        </p:txBody>
      </p:sp>
      <p:sp>
        <p:nvSpPr>
          <p:cNvPr id="1048853" name="页脚占位符 3"/>
          <p:cNvSpPr>
            <a:spLocks noGrp="1"/>
          </p:cNvSpPr>
          <p:nvPr>
            <p:ph type="ftr" sz="quarter" idx="11"/>
          </p:nvPr>
        </p:nvSpPr>
        <p:spPr/>
        <p:txBody>
          <a:bodyPr/>
          <a:lstStyle/>
          <a:p>
            <a:endParaRPr lang="zh-CN" altLang="en-US"/>
          </a:p>
        </p:txBody>
      </p:sp>
      <p:sp>
        <p:nvSpPr>
          <p:cNvPr id="1048854" name="灯片编号占位符 4"/>
          <p:cNvSpPr>
            <a:spLocks noGrp="1"/>
          </p:cNvSpPr>
          <p:nvPr>
            <p:ph type="sldNum" sz="quarter" idx="12"/>
          </p:nvPr>
        </p:nvSpPr>
        <p:spPr/>
        <p:txBody>
          <a:bodyPr/>
          <a:lstStyle/>
          <a:p>
            <a:fld id="{976C47E6-0056-471C-8617-14F3768BE121}"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1048895" name="日期占位符 1"/>
          <p:cNvSpPr>
            <a:spLocks noGrp="1"/>
          </p:cNvSpPr>
          <p:nvPr>
            <p:ph type="dt" sz="half" idx="10"/>
          </p:nvPr>
        </p:nvSpPr>
        <p:spPr/>
        <p:txBody>
          <a:bodyPr/>
          <a:lstStyle/>
          <a:p>
            <a:fld id="{3B75CE2D-B633-4649-8212-E67673BCBC75}" type="datetimeFigureOut">
              <a:rPr lang="zh-CN" altLang="en-US" smtClean="0"/>
              <a:t>2021/10/13</a:t>
            </a:fld>
            <a:endParaRPr lang="zh-CN" altLang="en-US"/>
          </a:p>
        </p:txBody>
      </p:sp>
      <p:sp>
        <p:nvSpPr>
          <p:cNvPr id="1048896" name="页脚占位符 2"/>
          <p:cNvSpPr>
            <a:spLocks noGrp="1"/>
          </p:cNvSpPr>
          <p:nvPr>
            <p:ph type="ftr" sz="quarter" idx="11"/>
          </p:nvPr>
        </p:nvSpPr>
        <p:spPr/>
        <p:txBody>
          <a:bodyPr/>
          <a:lstStyle/>
          <a:p>
            <a:endParaRPr lang="zh-CN" altLang="en-US"/>
          </a:p>
        </p:txBody>
      </p:sp>
      <p:sp>
        <p:nvSpPr>
          <p:cNvPr id="1048897" name="灯片编号占位符 3"/>
          <p:cNvSpPr>
            <a:spLocks noGrp="1"/>
          </p:cNvSpPr>
          <p:nvPr>
            <p:ph type="sldNum" sz="quarter" idx="12"/>
          </p:nvPr>
        </p:nvSpPr>
        <p:spPr/>
        <p:txBody>
          <a:bodyPr/>
          <a:lstStyle/>
          <a:p>
            <a:fld id="{976C47E6-0056-471C-8617-14F3768BE121}"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1048898"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1048899"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48900"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1048901" name="日期占位符 4"/>
          <p:cNvSpPr>
            <a:spLocks noGrp="1"/>
          </p:cNvSpPr>
          <p:nvPr>
            <p:ph type="dt" sz="half" idx="10"/>
          </p:nvPr>
        </p:nvSpPr>
        <p:spPr/>
        <p:txBody>
          <a:bodyPr/>
          <a:lstStyle/>
          <a:p>
            <a:fld id="{3B75CE2D-B633-4649-8212-E67673BCBC75}" type="datetimeFigureOut">
              <a:rPr lang="zh-CN" altLang="en-US" smtClean="0"/>
              <a:t>2021/10/13</a:t>
            </a:fld>
            <a:endParaRPr lang="zh-CN" altLang="en-US"/>
          </a:p>
        </p:txBody>
      </p:sp>
      <p:sp>
        <p:nvSpPr>
          <p:cNvPr id="1048902" name="页脚占位符 5"/>
          <p:cNvSpPr>
            <a:spLocks noGrp="1"/>
          </p:cNvSpPr>
          <p:nvPr>
            <p:ph type="ftr" sz="quarter" idx="11"/>
          </p:nvPr>
        </p:nvSpPr>
        <p:spPr/>
        <p:txBody>
          <a:bodyPr/>
          <a:lstStyle/>
          <a:p>
            <a:endParaRPr lang="zh-CN" altLang="en-US"/>
          </a:p>
        </p:txBody>
      </p:sp>
      <p:sp>
        <p:nvSpPr>
          <p:cNvPr id="1048903" name="灯片编号占位符 6"/>
          <p:cNvSpPr>
            <a:spLocks noGrp="1"/>
          </p:cNvSpPr>
          <p:nvPr>
            <p:ph type="sldNum" sz="quarter" idx="12"/>
          </p:nvPr>
        </p:nvSpPr>
        <p:spPr/>
        <p:txBody>
          <a:bodyPr/>
          <a:lstStyle/>
          <a:p>
            <a:fld id="{976C47E6-0056-471C-8617-14F3768BE121}"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1048865"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1048866"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867"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1048868" name="日期占位符 4"/>
          <p:cNvSpPr>
            <a:spLocks noGrp="1"/>
          </p:cNvSpPr>
          <p:nvPr>
            <p:ph type="dt" sz="half" idx="10"/>
          </p:nvPr>
        </p:nvSpPr>
        <p:spPr/>
        <p:txBody>
          <a:bodyPr/>
          <a:lstStyle/>
          <a:p>
            <a:fld id="{3B75CE2D-B633-4649-8212-E67673BCBC75}" type="datetimeFigureOut">
              <a:rPr lang="zh-CN" altLang="en-US" smtClean="0"/>
              <a:t>2021/10/13</a:t>
            </a:fld>
            <a:endParaRPr lang="zh-CN" altLang="en-US"/>
          </a:p>
        </p:txBody>
      </p:sp>
      <p:sp>
        <p:nvSpPr>
          <p:cNvPr id="1048869" name="页脚占位符 5"/>
          <p:cNvSpPr>
            <a:spLocks noGrp="1"/>
          </p:cNvSpPr>
          <p:nvPr>
            <p:ph type="ftr" sz="quarter" idx="11"/>
          </p:nvPr>
        </p:nvSpPr>
        <p:spPr/>
        <p:txBody>
          <a:bodyPr/>
          <a:lstStyle/>
          <a:p>
            <a:endParaRPr lang="zh-CN" altLang="en-US"/>
          </a:p>
        </p:txBody>
      </p:sp>
      <p:sp>
        <p:nvSpPr>
          <p:cNvPr id="1048870" name="灯片编号占位符 6"/>
          <p:cNvSpPr>
            <a:spLocks noGrp="1"/>
          </p:cNvSpPr>
          <p:nvPr>
            <p:ph type="sldNum" sz="quarter" idx="12"/>
          </p:nvPr>
        </p:nvSpPr>
        <p:spPr/>
        <p:txBody>
          <a:bodyPr/>
          <a:lstStyle/>
          <a:p>
            <a:fld id="{976C47E6-0056-471C-8617-14F3768BE121}" type="slidenum">
              <a:rPr lang="zh-CN" altLang="en-US" smtClean="0"/>
              <a:t>‹#›</a:t>
            </a:fld>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576"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1048577"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1048578"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B75CE2D-B633-4649-8212-E67673BCBC75}" type="datetimeFigureOut">
              <a:rPr lang="zh-CN" altLang="en-US" smtClean="0"/>
              <a:t>2021/10/13</a:t>
            </a:fld>
            <a:endParaRPr lang="zh-CN" altLang="en-US"/>
          </a:p>
        </p:txBody>
      </p:sp>
      <p:sp>
        <p:nvSpPr>
          <p:cNvPr id="1048579"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1048580"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6C47E6-0056-471C-8617-14F3768BE121}"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947" r:id="rId1"/>
    <p:sldLayoutId id="2147483948" r:id="rId2"/>
    <p:sldLayoutId id="2147483949" r:id="rId3"/>
    <p:sldLayoutId id="2147483950" r:id="rId4"/>
    <p:sldLayoutId id="2147483951" r:id="rId5"/>
    <p:sldLayoutId id="2147483952" r:id="rId6"/>
    <p:sldLayoutId id="2147483953" r:id="rId7"/>
    <p:sldLayoutId id="2147483954" r:id="rId8"/>
    <p:sldLayoutId id="2147483955" r:id="rId9"/>
    <p:sldLayoutId id="2147483956" r:id="rId10"/>
    <p:sldLayoutId id="2147483957" r:id="rId11"/>
  </p:sldLayoutIdLst>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slideLayout" Target="../slideLayouts/slideLayout7.xml"/><Relationship Id="rId1" Type="http://schemas.openxmlformats.org/officeDocument/2006/relationships/tags" Target="../tags/tag1.xml"/><Relationship Id="rId5" Type="http://schemas.openxmlformats.org/officeDocument/2006/relationships/image" Target="../media/image3.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3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34.jpg"/></Relationships>
</file>

<file path=ppt/slides/_rels/slide3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6.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notesSlide" Target="../notesSlides/notesSlide13.xml"/><Relationship Id="rId7" Type="http://schemas.openxmlformats.org/officeDocument/2006/relationships/image" Target="../media/image37.wmf"/><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oleObject" Target="../embeddings/oleObject1.bin"/><Relationship Id="rId5" Type="http://schemas.microsoft.com/office/2007/relationships/hdphoto" Target="../media/hdphoto1.wdp"/><Relationship Id="rId4" Type="http://schemas.openxmlformats.org/officeDocument/2006/relationships/image" Target="../media/image38.png"/><Relationship Id="rId9" Type="http://schemas.microsoft.com/office/2007/relationships/hdphoto" Target="../media/hdphoto2.wdp"/></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44.png"/></Relationships>
</file>

<file path=ppt/slides/_rels/slide4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8.xml"/><Relationship Id="rId1" Type="http://schemas.openxmlformats.org/officeDocument/2006/relationships/slideLayout" Target="../slideLayouts/slideLayout1.xml"/><Relationship Id="rId4" Type="http://schemas.openxmlformats.org/officeDocument/2006/relationships/image" Target="../media/image46.png"/></Relationships>
</file>

<file path=ppt/slides/_rels/slide45.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19.xml"/><Relationship Id="rId1" Type="http://schemas.openxmlformats.org/officeDocument/2006/relationships/slideLayout" Target="../slideLayouts/slideLayout1.xml"/><Relationship Id="rId4" Type="http://schemas.openxmlformats.org/officeDocument/2006/relationships/image" Target="../media/image47.png"/></Relationships>
</file>

<file path=ppt/slides/_rels/slide4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52.png"/><Relationship Id="rId4" Type="http://schemas.openxmlformats.org/officeDocument/2006/relationships/image" Target="../media/image51.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54.png"/></Relationships>
</file>

<file path=ppt/slides/_rels/slide5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58.png"/><Relationship Id="rId2" Type="http://schemas.openxmlformats.org/officeDocument/2006/relationships/notesSlide" Target="../notesSlides/notesSlide30.xml"/><Relationship Id="rId1" Type="http://schemas.openxmlformats.org/officeDocument/2006/relationships/slideLayout" Target="../slideLayouts/slideLayout1.xml"/><Relationship Id="rId4" Type="http://schemas.openxmlformats.org/officeDocument/2006/relationships/image" Target="../media/image59.pn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730C42-39AC-467C-8830-74C8C5762B6A}"/>
              </a:ext>
            </a:extLst>
          </p:cNvPr>
          <p:cNvSpPr>
            <a:spLocks noGrp="1"/>
          </p:cNvSpPr>
          <p:nvPr>
            <p:ph type="title"/>
          </p:nvPr>
        </p:nvSpPr>
        <p:spPr>
          <a:xfrm>
            <a:off x="5877016" y="365125"/>
            <a:ext cx="5476783" cy="1325563"/>
          </a:xfrm>
        </p:spPr>
        <p:txBody>
          <a:bodyPr/>
          <a:lstStyle/>
          <a:p>
            <a:r>
              <a:rPr lang="zh-CN" altLang="en-US" sz="5400" b="1" dirty="0">
                <a:solidFill>
                  <a:schemeClr val="tx1">
                    <a:lumMod val="65000"/>
                    <a:lumOff val="35000"/>
                  </a:schemeClr>
                </a:solidFill>
                <a:latin typeface="华文楷体" panose="02010600040101010101" pitchFamily="2" charset="-122"/>
                <a:ea typeface="华文楷体" panose="02010600040101010101" pitchFamily="2" charset="-122"/>
                <a:cs typeface="+mn-cs"/>
              </a:rPr>
              <a:t>投篮问题</a:t>
            </a:r>
          </a:p>
        </p:txBody>
      </p:sp>
      <p:sp>
        <p:nvSpPr>
          <p:cNvPr id="3" name="内容占位符 2">
            <a:extLst>
              <a:ext uri="{FF2B5EF4-FFF2-40B4-BE49-F238E27FC236}">
                <a16:creationId xmlns:a16="http://schemas.microsoft.com/office/drawing/2014/main" id="{8E3E0423-A710-44B6-BD71-FFABB64759C6}"/>
              </a:ext>
            </a:extLst>
          </p:cNvPr>
          <p:cNvSpPr>
            <a:spLocks noGrp="1"/>
          </p:cNvSpPr>
          <p:nvPr>
            <p:ph idx="1"/>
          </p:nvPr>
        </p:nvSpPr>
        <p:spPr>
          <a:xfrm>
            <a:off x="5877016" y="1690688"/>
            <a:ext cx="5642275" cy="4552349"/>
          </a:xfrm>
        </p:spPr>
        <p:txBody>
          <a:bodyPr>
            <a:normAutofit fontScale="92500" lnSpcReduction="20000"/>
          </a:bodyPr>
          <a:lstStyle/>
          <a:p>
            <a:r>
              <a:rPr lang="zh-CN" altLang="en-US" b="1" dirty="0">
                <a:solidFill>
                  <a:srgbClr val="333333"/>
                </a:solidFill>
                <a:latin typeface="PingFang SC"/>
              </a:rPr>
              <a:t>问题提出</a:t>
            </a:r>
            <a:endParaRPr lang="en-US" altLang="zh-CN" sz="1800" b="1" dirty="0">
              <a:solidFill>
                <a:srgbClr val="333333"/>
              </a:solidFill>
              <a:latin typeface="PingFang SC"/>
            </a:endParaRPr>
          </a:p>
          <a:p>
            <a:pPr>
              <a:lnSpc>
                <a:spcPct val="110000"/>
              </a:lnSpc>
            </a:pPr>
            <a:r>
              <a:rPr lang="en-US" altLang="zh-CN" sz="1800" dirty="0">
                <a:solidFill>
                  <a:srgbClr val="333333"/>
                </a:solidFill>
                <a:latin typeface="PingFang SC"/>
              </a:rPr>
              <a:t>     </a:t>
            </a:r>
            <a:r>
              <a:rPr lang="zh-CN" altLang="en-US" sz="1800" dirty="0">
                <a:solidFill>
                  <a:srgbClr val="333333"/>
                </a:solidFill>
                <a:latin typeface="PingFang SC"/>
              </a:rPr>
              <a:t>在激烈的篮球比赛中，提高投篮命中率对于获胜无疑起着决定作用，而出手角度和出手速度是决定投篮能否命中的两个关键性因素。这里讨论比赛中最简单、但对于胜负也常常是很重要的一种投篮方式</a:t>
            </a:r>
            <a:r>
              <a:rPr lang="en-US" altLang="zh-CN" sz="1800" dirty="0">
                <a:solidFill>
                  <a:srgbClr val="333333"/>
                </a:solidFill>
                <a:latin typeface="PingFang SC"/>
              </a:rPr>
              <a:t>---_--</a:t>
            </a:r>
            <a:r>
              <a:rPr lang="zh-CN" altLang="en-US" sz="1800" dirty="0">
                <a:solidFill>
                  <a:srgbClr val="333333"/>
                </a:solidFill>
                <a:latin typeface="PingFang SC"/>
              </a:rPr>
              <a:t>罚球</a:t>
            </a:r>
          </a:p>
          <a:p>
            <a:pPr>
              <a:lnSpc>
                <a:spcPct val="110000"/>
              </a:lnSpc>
            </a:pPr>
            <a:r>
              <a:rPr lang="zh-CN" altLang="en-US" sz="1800" dirty="0">
                <a:solidFill>
                  <a:srgbClr val="333333"/>
                </a:solidFill>
                <a:latin typeface="PingFang SC"/>
              </a:rPr>
              <a:t>我们建立数学模型研究以下数学问题</a:t>
            </a:r>
            <a:r>
              <a:rPr lang="en-US" altLang="zh-CN" sz="1800" dirty="0">
                <a:solidFill>
                  <a:srgbClr val="333333"/>
                </a:solidFill>
                <a:latin typeface="PingFang SC"/>
              </a:rPr>
              <a:t>:</a:t>
            </a:r>
          </a:p>
          <a:p>
            <a:pPr>
              <a:lnSpc>
                <a:spcPct val="110000"/>
              </a:lnSpc>
            </a:pPr>
            <a:r>
              <a:rPr lang="en-US" altLang="zh-CN" sz="1800" dirty="0">
                <a:solidFill>
                  <a:srgbClr val="333333"/>
                </a:solidFill>
                <a:latin typeface="PingFang SC"/>
              </a:rPr>
              <a:t>1)</a:t>
            </a:r>
            <a:r>
              <a:rPr lang="zh-CN" altLang="en-US" sz="1800" dirty="0">
                <a:solidFill>
                  <a:srgbClr val="333333"/>
                </a:solidFill>
                <a:latin typeface="PingFang SC"/>
              </a:rPr>
              <a:t>先不考虑篮球和篮框大小，讨论球心命中框心的条件。对不同的出手高度</a:t>
            </a:r>
            <a:r>
              <a:rPr lang="en-US" altLang="zh-CN" sz="1800" dirty="0">
                <a:solidFill>
                  <a:srgbClr val="333333"/>
                </a:solidFill>
                <a:latin typeface="PingFang SC"/>
              </a:rPr>
              <a:t>h</a:t>
            </a:r>
            <a:r>
              <a:rPr lang="zh-CN" altLang="en-US" sz="1800" dirty="0">
                <a:solidFill>
                  <a:srgbClr val="333333"/>
                </a:solidFill>
                <a:latin typeface="PingFang SC"/>
              </a:rPr>
              <a:t>和出手速度</a:t>
            </a:r>
            <a:r>
              <a:rPr lang="en-US" altLang="zh-CN" sz="1800" dirty="0">
                <a:solidFill>
                  <a:srgbClr val="333333"/>
                </a:solidFill>
                <a:latin typeface="PingFang SC"/>
              </a:rPr>
              <a:t>v</a:t>
            </a:r>
            <a:r>
              <a:rPr lang="zh-CN" altLang="en-US" sz="1800" dirty="0">
                <a:solidFill>
                  <a:srgbClr val="333333"/>
                </a:solidFill>
                <a:latin typeface="PingFang SC"/>
              </a:rPr>
              <a:t>，确定出手角度</a:t>
            </a:r>
            <a:r>
              <a:rPr lang="en-US" altLang="zh-CN" sz="1800" dirty="0">
                <a:solidFill>
                  <a:srgbClr val="333333"/>
                </a:solidFill>
                <a:latin typeface="PingFang SC"/>
              </a:rPr>
              <a:t>Q</a:t>
            </a:r>
            <a:r>
              <a:rPr lang="zh-CN" altLang="en-US" sz="1800" dirty="0">
                <a:solidFill>
                  <a:srgbClr val="333333"/>
                </a:solidFill>
                <a:latin typeface="PingFang SC"/>
              </a:rPr>
              <a:t>和篮框的入射角度</a:t>
            </a:r>
            <a:r>
              <a:rPr lang="en-US" altLang="zh-CN" sz="1800" dirty="0">
                <a:solidFill>
                  <a:srgbClr val="333333"/>
                </a:solidFill>
                <a:latin typeface="PingFang SC"/>
              </a:rPr>
              <a:t>β</a:t>
            </a:r>
          </a:p>
          <a:p>
            <a:pPr>
              <a:lnSpc>
                <a:spcPct val="110000"/>
              </a:lnSpc>
            </a:pPr>
            <a:r>
              <a:rPr lang="en-US" altLang="zh-CN" sz="1800" dirty="0">
                <a:solidFill>
                  <a:srgbClr val="333333"/>
                </a:solidFill>
                <a:latin typeface="PingFang SC"/>
              </a:rPr>
              <a:t>2)</a:t>
            </a:r>
            <a:r>
              <a:rPr lang="zh-CN" altLang="en-US" sz="1800" dirty="0">
                <a:solidFill>
                  <a:srgbClr val="333333"/>
                </a:solidFill>
                <a:latin typeface="PingFang SC"/>
              </a:rPr>
              <a:t>考虑篮球和篮框的大小，讨论球心命中框心且球入框的条件。检查</a:t>
            </a:r>
            <a:r>
              <a:rPr lang="en-US" altLang="zh-CN" sz="1800" dirty="0">
                <a:solidFill>
                  <a:srgbClr val="333333"/>
                </a:solidFill>
                <a:latin typeface="PingFang SC"/>
              </a:rPr>
              <a:t>.</a:t>
            </a:r>
            <a:r>
              <a:rPr lang="zh-CN" altLang="en-US" sz="1800" dirty="0">
                <a:solidFill>
                  <a:srgbClr val="333333"/>
                </a:solidFill>
                <a:latin typeface="PingFang SC"/>
              </a:rPr>
              <a:t>上面得到的出手角度</a:t>
            </a:r>
            <a:r>
              <a:rPr lang="en-US" altLang="zh-CN" sz="1800" dirty="0">
                <a:solidFill>
                  <a:srgbClr val="333333"/>
                </a:solidFill>
                <a:latin typeface="PingFang SC"/>
              </a:rPr>
              <a:t>a</a:t>
            </a:r>
            <a:r>
              <a:rPr lang="zh-CN" altLang="en-US" sz="1800" dirty="0">
                <a:solidFill>
                  <a:srgbClr val="333333"/>
                </a:solidFill>
                <a:latin typeface="PingFang SC"/>
              </a:rPr>
              <a:t>和篮框的入射角度</a:t>
            </a:r>
            <a:r>
              <a:rPr lang="en-US" altLang="zh-CN" sz="1800" dirty="0">
                <a:solidFill>
                  <a:srgbClr val="333333"/>
                </a:solidFill>
                <a:latin typeface="PingFang SC"/>
              </a:rPr>
              <a:t>β</a:t>
            </a:r>
            <a:r>
              <a:rPr lang="zh-CN" altLang="en-US" sz="1800" dirty="0">
                <a:solidFill>
                  <a:srgbClr val="333333"/>
                </a:solidFill>
                <a:latin typeface="PingFang SC"/>
              </a:rPr>
              <a:t>是否符合这个条件</a:t>
            </a:r>
            <a:r>
              <a:rPr lang="en-US" altLang="zh-CN" sz="1800" dirty="0">
                <a:solidFill>
                  <a:srgbClr val="333333"/>
                </a:solidFill>
                <a:latin typeface="PingFang SC"/>
              </a:rPr>
              <a:t>;</a:t>
            </a:r>
          </a:p>
          <a:p>
            <a:pPr>
              <a:lnSpc>
                <a:spcPct val="110000"/>
              </a:lnSpc>
            </a:pPr>
            <a:r>
              <a:rPr lang="en-US" altLang="zh-CN" sz="1800" dirty="0">
                <a:solidFill>
                  <a:srgbClr val="333333"/>
                </a:solidFill>
                <a:latin typeface="PingFang SC"/>
              </a:rPr>
              <a:t>3)</a:t>
            </a:r>
            <a:r>
              <a:rPr lang="zh-CN" altLang="en-US" sz="1800" dirty="0">
                <a:solidFill>
                  <a:srgbClr val="333333"/>
                </a:solidFill>
                <a:latin typeface="PingFang SC"/>
              </a:rPr>
              <a:t>为了使球入框，球心不一定要命中框心，可以偏前或偏后</a:t>
            </a:r>
            <a:r>
              <a:rPr lang="en-US" altLang="zh-CN" sz="1800" dirty="0">
                <a:solidFill>
                  <a:srgbClr val="333333"/>
                </a:solidFill>
                <a:latin typeface="PingFang SC"/>
              </a:rPr>
              <a:t>(</a:t>
            </a:r>
            <a:r>
              <a:rPr lang="zh-CN" altLang="en-US" sz="1800" dirty="0">
                <a:solidFill>
                  <a:srgbClr val="333333"/>
                </a:solidFill>
                <a:latin typeface="PingFang SC"/>
              </a:rPr>
              <a:t>这里暂不考虑偏左或偏右</a:t>
            </a:r>
            <a:r>
              <a:rPr lang="en-US" altLang="zh-CN" sz="1800" dirty="0">
                <a:solidFill>
                  <a:srgbClr val="333333"/>
                </a:solidFill>
                <a:latin typeface="PingFang SC"/>
              </a:rPr>
              <a:t>)</a:t>
            </a:r>
            <a:r>
              <a:rPr lang="zh-CN" altLang="en-US" sz="1800" dirty="0">
                <a:solidFill>
                  <a:srgbClr val="333333"/>
                </a:solidFill>
                <a:latin typeface="PingFang SC"/>
              </a:rPr>
              <a:t>。讨论保证球入框的条件下，出手角度允许的最大偏差，和出手速度允许的最大偏差。</a:t>
            </a:r>
          </a:p>
        </p:txBody>
      </p:sp>
      <p:pic>
        <p:nvPicPr>
          <p:cNvPr id="4" name="图片 4">
            <a:extLst>
              <a:ext uri="{FF2B5EF4-FFF2-40B4-BE49-F238E27FC236}">
                <a16:creationId xmlns:a16="http://schemas.microsoft.com/office/drawing/2014/main" id="{4B68C01E-E8DC-4E57-BD0D-061BFA637C2E}"/>
              </a:ext>
            </a:extLst>
          </p:cNvPr>
          <p:cNvPicPr>
            <a:picLocks noChangeAspect="1"/>
          </p:cNvPicPr>
          <p:nvPr/>
        </p:nvPicPr>
        <p:blipFill>
          <a:blip r:embed="rId2" cstate="screen"/>
          <a:stretch>
            <a:fillRect/>
          </a:stretch>
        </p:blipFill>
        <p:spPr>
          <a:xfrm>
            <a:off x="155187" y="530612"/>
            <a:ext cx="5796776" cy="5796776"/>
          </a:xfrm>
          <a:prstGeom prst="rect">
            <a:avLst/>
          </a:prstGeom>
        </p:spPr>
      </p:pic>
      <p:pic>
        <p:nvPicPr>
          <p:cNvPr id="6" name="图片 5" descr="校徽">
            <a:extLst>
              <a:ext uri="{FF2B5EF4-FFF2-40B4-BE49-F238E27FC236}">
                <a16:creationId xmlns:a16="http://schemas.microsoft.com/office/drawing/2014/main" id="{B20B4C1D-3AC2-4BA0-B0C2-8BDFC698612F}"/>
              </a:ext>
            </a:extLst>
          </p:cNvPr>
          <p:cNvPicPr>
            <a:picLocks noChangeAspect="1"/>
          </p:cNvPicPr>
          <p:nvPr/>
        </p:nvPicPr>
        <p:blipFill>
          <a:blip r:embed="rId3"/>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141503732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3AA33114-BC72-4255-8749-A3B900BC323D}"/>
              </a:ext>
            </a:extLst>
          </p:cNvPr>
          <p:cNvSpPr txBox="1"/>
          <p:nvPr/>
        </p:nvSpPr>
        <p:spPr>
          <a:xfrm>
            <a:off x="1063470" y="766732"/>
            <a:ext cx="10024739" cy="5123775"/>
          </a:xfrm>
          <a:prstGeom prst="rect">
            <a:avLst/>
          </a:prstGeom>
          <a:noFill/>
        </p:spPr>
        <p:txBody>
          <a:bodyPr wrap="square">
            <a:spAutoFit/>
          </a:bodyPr>
          <a:lstStyle/>
          <a:p>
            <a:pPr>
              <a:lnSpc>
                <a:spcPct val="150000"/>
              </a:lnSpc>
            </a:pPr>
            <a:r>
              <a:rPr lang="en-US" altLang="zh-CN" sz="2000" b="1" dirty="0"/>
              <a:t>2</a:t>
            </a:r>
            <a:r>
              <a:rPr lang="zh-CN" altLang="en-US" sz="2000" b="1" dirty="0"/>
              <a:t>、问题</a:t>
            </a:r>
            <a:r>
              <a:rPr lang="en-US" altLang="zh-CN" sz="2000" b="1" dirty="0"/>
              <a:t>2)</a:t>
            </a:r>
            <a:r>
              <a:rPr lang="zh-CN" altLang="en-US" sz="2000" b="1" dirty="0"/>
              <a:t>的分析与模型的建立</a:t>
            </a:r>
            <a:r>
              <a:rPr lang="en-US" altLang="zh-CN" sz="2000" b="1" dirty="0"/>
              <a:t>:</a:t>
            </a:r>
            <a:br>
              <a:rPr lang="en-US" altLang="zh-CN" sz="2000" b="1" dirty="0"/>
            </a:br>
            <a:r>
              <a:rPr lang="zh-CN" altLang="en-US" sz="2000" dirty="0"/>
              <a:t>考虑篮球和篮框的大小时，如图，篮球的直径</a:t>
            </a:r>
            <a:r>
              <a:rPr lang="en-US" altLang="zh-CN" sz="2000" dirty="0"/>
              <a:t>d,</a:t>
            </a:r>
            <a:r>
              <a:rPr lang="zh-CN" altLang="en-US" sz="2000" dirty="0"/>
              <a:t>篮框的直径</a:t>
            </a:r>
            <a:r>
              <a:rPr lang="en-US" altLang="zh-CN" sz="2000" dirty="0"/>
              <a:t>D</a:t>
            </a:r>
            <a:r>
              <a:rPr lang="zh-CN" altLang="en-US" sz="2000" dirty="0"/>
              <a:t>。</a:t>
            </a:r>
            <a:br>
              <a:rPr lang="zh-CN" altLang="en-US" sz="2000" dirty="0"/>
            </a:br>
            <a:r>
              <a:rPr lang="zh-CN" altLang="en-US" sz="2000" dirty="0"/>
              <a:t>显然，即使球心命中球框，</a:t>
            </a:r>
            <a:br>
              <a:rPr lang="zh-CN" altLang="en-US" sz="2000" dirty="0"/>
            </a:br>
            <a:r>
              <a:rPr lang="zh-CN" altLang="en-US" sz="2000" dirty="0"/>
              <a:t>若入射角</a:t>
            </a:r>
            <a:r>
              <a:rPr lang="en-US" altLang="zh-CN" sz="2000" dirty="0"/>
              <a:t>β</a:t>
            </a:r>
            <a:r>
              <a:rPr lang="zh-CN" altLang="en-US" sz="2000" dirty="0"/>
              <a:t>太小，球会碰</a:t>
            </a:r>
            <a:br>
              <a:rPr lang="zh-CN" altLang="en-US" sz="2000" dirty="0"/>
            </a:br>
            <a:r>
              <a:rPr lang="zh-CN" altLang="en-US" sz="2000" dirty="0"/>
              <a:t>到框的近侧</a:t>
            </a:r>
            <a:r>
              <a:rPr lang="en-US" altLang="zh-CN" sz="2000" dirty="0"/>
              <a:t>A</a:t>
            </a:r>
            <a:r>
              <a:rPr lang="zh-CN" altLang="en-US" sz="2000" dirty="0"/>
              <a:t>，不能入框。</a:t>
            </a:r>
            <a:br>
              <a:rPr lang="zh-CN" altLang="en-US" sz="2000" dirty="0"/>
            </a:br>
            <a:r>
              <a:rPr lang="zh-CN" altLang="en-US" sz="2000" dirty="0"/>
              <a:t>由图不难得出</a:t>
            </a:r>
            <a:r>
              <a:rPr lang="en-US" altLang="zh-CN" sz="2000" dirty="0"/>
              <a:t>β</a:t>
            </a:r>
            <a:r>
              <a:rPr lang="zh-CN" altLang="en-US" sz="2000" dirty="0"/>
              <a:t>应满足的球</a:t>
            </a:r>
            <a:endParaRPr lang="en-US" altLang="zh-CN" sz="2000" dirty="0"/>
          </a:p>
          <a:p>
            <a:pPr>
              <a:lnSpc>
                <a:spcPct val="150000"/>
              </a:lnSpc>
            </a:pPr>
            <a:r>
              <a:rPr lang="zh-CN" altLang="en-US" sz="2000" dirty="0"/>
              <a:t>心应命中框心且球入框的条件。</a:t>
            </a:r>
            <a:endParaRPr lang="en-US" altLang="zh-CN" sz="2000" dirty="0"/>
          </a:p>
          <a:p>
            <a:pPr>
              <a:lnSpc>
                <a:spcPct val="150000"/>
              </a:lnSpc>
            </a:pPr>
            <a:endParaRPr lang="en-US" altLang="zh-CN" sz="2000" dirty="0"/>
          </a:p>
          <a:p>
            <a:pPr>
              <a:lnSpc>
                <a:spcPct val="150000"/>
              </a:lnSpc>
            </a:pPr>
            <a:endParaRPr lang="en-US" altLang="zh-CN" sz="2000" dirty="0"/>
          </a:p>
          <a:p>
            <a:pPr>
              <a:lnSpc>
                <a:spcPct val="150000"/>
              </a:lnSpc>
            </a:pPr>
            <a:r>
              <a:rPr lang="zh-CN" altLang="en-US" sz="2000" dirty="0"/>
              <a:t>将</a:t>
            </a:r>
            <a:r>
              <a:rPr lang="en-US" altLang="zh-CN" sz="2000" dirty="0"/>
              <a:t>d=24.6cm,D=45.0cm</a:t>
            </a:r>
            <a:r>
              <a:rPr lang="zh-CN" altLang="en-US" sz="2000" dirty="0"/>
              <a:t>代入得</a:t>
            </a:r>
            <a:r>
              <a:rPr lang="en-US" altLang="zh-CN" sz="2000" dirty="0"/>
              <a:t>β&gt;33.1</a:t>
            </a:r>
            <a:r>
              <a:rPr lang="zh-CN" altLang="en-US" sz="2000" dirty="0"/>
              <a:t>度。</a:t>
            </a:r>
            <a:br>
              <a:rPr lang="zh-CN" altLang="en-US" sz="2000" dirty="0"/>
            </a:br>
            <a:r>
              <a:rPr lang="zh-CN" altLang="en-US" sz="2000" dirty="0"/>
              <a:t>前面计算结果中不满足这个条件的，当然应该去掉。</a:t>
            </a:r>
          </a:p>
        </p:txBody>
      </p:sp>
      <p:pic>
        <p:nvPicPr>
          <p:cNvPr id="3" name="图片 2">
            <a:extLst>
              <a:ext uri="{FF2B5EF4-FFF2-40B4-BE49-F238E27FC236}">
                <a16:creationId xmlns:a16="http://schemas.microsoft.com/office/drawing/2014/main" id="{5D2C9F71-E09D-4FDC-83E3-FD32DBD4815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35176" y="1994104"/>
            <a:ext cx="4116692" cy="2669029"/>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7E65E5E9-5030-4575-97D9-2086E5CD0E78}"/>
                  </a:ext>
                </a:extLst>
              </p:cNvPr>
              <p:cNvSpPr txBox="1"/>
              <p:nvPr/>
            </p:nvSpPr>
            <p:spPr>
              <a:xfrm>
                <a:off x="694677" y="4019639"/>
                <a:ext cx="6094520" cy="791179"/>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altLang="zh-CN" sz="2400" i="1" smtClean="0">
                          <a:latin typeface="Cambria Math" panose="02040503050406030204" charset="0"/>
                          <a:cs typeface="Cambria Math" panose="02040503050406030204" charset="0"/>
                        </a:rPr>
                        <m:t>𝑠𝑖𝑛</m:t>
                      </m:r>
                      <m:r>
                        <a:rPr lang="en-US" altLang="zh-CN" sz="2400" i="1" smtClean="0">
                          <a:latin typeface="Cambria Math" panose="02040503050406030204" charset="0"/>
                          <a:cs typeface="Cambria Math" panose="02040503050406030204" charset="0"/>
                        </a:rPr>
                        <m:t>𝛽</m:t>
                      </m:r>
                      <m:r>
                        <a:rPr lang="en-US" altLang="zh-CN" sz="2400" i="1" smtClean="0">
                          <a:latin typeface="Cambria Math" panose="02040503050406030204" charset="0"/>
                          <a:cs typeface="Cambria Math" panose="02040503050406030204" charset="0"/>
                        </a:rPr>
                        <m:t>&gt;</m:t>
                      </m:r>
                      <m:f>
                        <m:fPr>
                          <m:ctrlPr>
                            <a:rPr lang="en-US" altLang="zh-CN" sz="2400" i="1">
                              <a:latin typeface="Cambria Math" panose="02040503050406030204" pitchFamily="18" charset="0"/>
                              <a:cs typeface="Cambria Math" panose="02040503050406030204" charset="0"/>
                            </a:rPr>
                          </m:ctrlPr>
                        </m:fPr>
                        <m:num>
                          <m:r>
                            <a:rPr lang="en-US" altLang="zh-CN" sz="2400" i="1">
                              <a:latin typeface="Cambria Math" panose="02040503050406030204" charset="0"/>
                              <a:cs typeface="Cambria Math" panose="02040503050406030204" charset="0"/>
                            </a:rPr>
                            <m:t>𝑑</m:t>
                          </m:r>
                        </m:num>
                        <m:den>
                          <m:r>
                            <a:rPr lang="en-US" altLang="zh-CN" sz="2400" i="1">
                              <a:latin typeface="Cambria Math" panose="02040503050406030204" charset="0"/>
                              <a:cs typeface="Cambria Math" panose="02040503050406030204" charset="0"/>
                            </a:rPr>
                            <m:t>𝐷</m:t>
                          </m:r>
                        </m:den>
                      </m:f>
                      <m:r>
                        <a:rPr lang="en-US" altLang="zh-CN" sz="2400" i="1">
                          <a:latin typeface="Cambria Math" panose="02040503050406030204" charset="0"/>
                          <a:cs typeface="Cambria Math" panose="02040503050406030204" charset="0"/>
                        </a:rPr>
                        <m:t>  (8)</m:t>
                      </m:r>
                    </m:oMath>
                  </m:oMathPara>
                </a14:m>
                <a:endParaRPr lang="zh-CN" altLang="en-US" sz="2400" dirty="0"/>
              </a:p>
            </p:txBody>
          </p:sp>
        </mc:Choice>
        <mc:Fallback xmlns="">
          <p:sp>
            <p:nvSpPr>
              <p:cNvPr id="6" name="文本框 5">
                <a:extLst>
                  <a:ext uri="{FF2B5EF4-FFF2-40B4-BE49-F238E27FC236}">
                    <a16:creationId xmlns:a16="http://schemas.microsoft.com/office/drawing/2014/main" id="{7E65E5E9-5030-4575-97D9-2086E5CD0E78}"/>
                  </a:ext>
                </a:extLst>
              </p:cNvPr>
              <p:cNvSpPr txBox="1">
                <a:spLocks noRot="1" noChangeAspect="1" noMove="1" noResize="1" noEditPoints="1" noAdjustHandles="1" noChangeArrowheads="1" noChangeShapeType="1" noTextEdit="1"/>
              </p:cNvSpPr>
              <p:nvPr/>
            </p:nvSpPr>
            <p:spPr>
              <a:xfrm>
                <a:off x="694677" y="4019639"/>
                <a:ext cx="6094520" cy="791179"/>
              </a:xfrm>
              <a:prstGeom prst="rect">
                <a:avLst/>
              </a:prstGeom>
              <a:blipFill>
                <a:blip r:embed="rId3"/>
                <a:stretch>
                  <a:fillRect/>
                </a:stretch>
              </a:blipFill>
            </p:spPr>
            <p:txBody>
              <a:bodyPr/>
              <a:lstStyle/>
              <a:p>
                <a:r>
                  <a:rPr lang="zh-CN" altLang="en-US">
                    <a:noFill/>
                  </a:rPr>
                  <a:t> </a:t>
                </a:r>
              </a:p>
            </p:txBody>
          </p:sp>
        </mc:Fallback>
      </mc:AlternateContent>
      <p:sp>
        <p:nvSpPr>
          <p:cNvPr id="7" name="矩形 50">
            <a:extLst>
              <a:ext uri="{FF2B5EF4-FFF2-40B4-BE49-F238E27FC236}">
                <a16:creationId xmlns:a16="http://schemas.microsoft.com/office/drawing/2014/main" id="{A3484489-08B3-4F64-90EC-F51002CE08F8}"/>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49">
            <a:extLst>
              <a:ext uri="{FF2B5EF4-FFF2-40B4-BE49-F238E27FC236}">
                <a16:creationId xmlns:a16="http://schemas.microsoft.com/office/drawing/2014/main" id="{75C51DEC-84D1-4B57-BD85-B759E2188504}"/>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descr="校徽">
            <a:extLst>
              <a:ext uri="{FF2B5EF4-FFF2-40B4-BE49-F238E27FC236}">
                <a16:creationId xmlns:a16="http://schemas.microsoft.com/office/drawing/2014/main" id="{A706A888-64B5-413D-9273-E2E5F556C91E}"/>
              </a:ext>
            </a:extLst>
          </p:cNvPr>
          <p:cNvPicPr>
            <a:picLocks noChangeAspect="1"/>
          </p:cNvPicPr>
          <p:nvPr/>
        </p:nvPicPr>
        <p:blipFill>
          <a:blip r:embed="rId4"/>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53771308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B5D198E-B88C-4A8A-BFEA-C850BC5F7DF4}"/>
              </a:ext>
            </a:extLst>
          </p:cNvPr>
          <p:cNvSpPr txBox="1"/>
          <p:nvPr/>
        </p:nvSpPr>
        <p:spPr>
          <a:xfrm>
            <a:off x="1289481" y="1074509"/>
            <a:ext cx="6094520" cy="4662110"/>
          </a:xfrm>
          <a:prstGeom prst="rect">
            <a:avLst/>
          </a:prstGeom>
          <a:noFill/>
        </p:spPr>
        <p:txBody>
          <a:bodyPr wrap="square">
            <a:spAutoFit/>
          </a:bodyPr>
          <a:lstStyle/>
          <a:p>
            <a:pPr>
              <a:lnSpc>
                <a:spcPct val="150000"/>
              </a:lnSpc>
            </a:pPr>
            <a:r>
              <a:rPr lang="en-US" altLang="zh-CN" sz="2000" b="1" dirty="0"/>
              <a:t>3</a:t>
            </a:r>
            <a:r>
              <a:rPr lang="zh-CN" altLang="en-US" sz="2000" b="1" dirty="0"/>
              <a:t>、问题</a:t>
            </a:r>
            <a:r>
              <a:rPr lang="en-US" altLang="zh-CN" sz="2000" b="1" dirty="0"/>
              <a:t>3)</a:t>
            </a:r>
            <a:r>
              <a:rPr lang="zh-CN" altLang="en-US" sz="2000" b="1" dirty="0"/>
              <a:t>的分析与模型的建立</a:t>
            </a:r>
            <a:r>
              <a:rPr lang="en-US" altLang="zh-CN" sz="2000" b="1" dirty="0"/>
              <a:t>:</a:t>
            </a:r>
            <a:br>
              <a:rPr lang="en-US" altLang="zh-CN" sz="2000" dirty="0"/>
            </a:br>
            <a:br>
              <a:rPr lang="en-US" altLang="zh-CN" sz="2000" dirty="0"/>
            </a:br>
            <a:r>
              <a:rPr lang="zh-CN" altLang="en-US" sz="2000" dirty="0"/>
              <a:t>球入框时，球心可以偏离框心，</a:t>
            </a:r>
            <a:endParaRPr lang="en-US" altLang="zh-CN" sz="2000" dirty="0"/>
          </a:p>
          <a:p>
            <a:pPr>
              <a:lnSpc>
                <a:spcPct val="150000"/>
              </a:lnSpc>
            </a:pPr>
            <a:r>
              <a:rPr lang="zh-CN" altLang="en-US" sz="2000" dirty="0"/>
              <a:t>偏前</a:t>
            </a:r>
            <a:r>
              <a:rPr lang="en-US" altLang="zh-CN" sz="2000" dirty="0"/>
              <a:t>(</a:t>
            </a:r>
            <a:r>
              <a:rPr lang="zh-CN" altLang="en-US" sz="2000" dirty="0"/>
              <a:t>图</a:t>
            </a:r>
            <a:r>
              <a:rPr lang="en-US" altLang="zh-CN" sz="2000" dirty="0"/>
              <a:t>Q1)</a:t>
            </a:r>
            <a:r>
              <a:rPr lang="zh-CN" altLang="en-US" sz="2000" dirty="0"/>
              <a:t>的最大距离为图中的△</a:t>
            </a:r>
            <a:r>
              <a:rPr lang="en-US" altLang="zh-CN" sz="2000" dirty="0"/>
              <a:t>x,</a:t>
            </a:r>
            <a:br>
              <a:rPr lang="en-US" altLang="zh-CN" sz="2000" dirty="0"/>
            </a:br>
            <a:r>
              <a:rPr lang="zh-CN" altLang="en-US" sz="2000" dirty="0"/>
              <a:t>△</a:t>
            </a:r>
            <a:r>
              <a:rPr lang="en-US" altLang="zh-CN" sz="2000" dirty="0"/>
              <a:t>x</a:t>
            </a:r>
            <a:r>
              <a:rPr lang="zh-CN" altLang="en-US" sz="2000" dirty="0"/>
              <a:t>可以从入射角</a:t>
            </a:r>
            <a:r>
              <a:rPr lang="en-US" altLang="zh-CN" sz="2000" dirty="0"/>
              <a:t>β</a:t>
            </a:r>
            <a:r>
              <a:rPr lang="zh-CN" altLang="en-US" sz="2000" dirty="0"/>
              <a:t>算出。</a:t>
            </a:r>
            <a:br>
              <a:rPr lang="zh-CN" altLang="en-US" sz="2000" dirty="0"/>
            </a:br>
            <a:r>
              <a:rPr lang="zh-CN" altLang="en-US" sz="2000" dirty="0"/>
              <a:t>根据△</a:t>
            </a:r>
            <a:r>
              <a:rPr lang="en-US" altLang="zh-CN" sz="2000" dirty="0"/>
              <a:t>x</a:t>
            </a:r>
            <a:r>
              <a:rPr lang="zh-CN" altLang="en-US" sz="2000" dirty="0"/>
              <a:t>和球心轨迹中</a:t>
            </a:r>
            <a:r>
              <a:rPr lang="en-US" altLang="zh-CN" sz="2000" dirty="0"/>
              <a:t>x</a:t>
            </a:r>
            <a:br>
              <a:rPr lang="en-US" altLang="zh-CN" sz="2000" dirty="0"/>
            </a:br>
            <a:r>
              <a:rPr lang="zh-CN" altLang="en-US" sz="2000" dirty="0"/>
              <a:t>与</a:t>
            </a:r>
            <a:r>
              <a:rPr lang="en-US" altLang="zh-CN" sz="2000" dirty="0"/>
              <a:t>α</a:t>
            </a:r>
            <a:r>
              <a:rPr lang="zh-CN" altLang="en-US" sz="2000" dirty="0"/>
              <a:t>的关系</a:t>
            </a:r>
            <a:r>
              <a:rPr lang="en-US" altLang="zh-CN" sz="2000" dirty="0"/>
              <a:t>,</a:t>
            </a:r>
            <a:r>
              <a:rPr lang="zh-CN" altLang="en-US" sz="2000" dirty="0"/>
              <a:t>能够得到</a:t>
            </a:r>
            <a:br>
              <a:rPr lang="zh-CN" altLang="en-US" sz="2000" dirty="0"/>
            </a:br>
            <a:r>
              <a:rPr lang="zh-CN" altLang="en-US" sz="2000" dirty="0"/>
              <a:t>出手角度</a:t>
            </a:r>
            <a:r>
              <a:rPr lang="en-US" altLang="zh-CN" sz="2000" dirty="0"/>
              <a:t>α</a:t>
            </a:r>
            <a:r>
              <a:rPr lang="zh-CN" altLang="en-US" sz="2000" dirty="0"/>
              <a:t>允许的最大偏差△</a:t>
            </a:r>
            <a:r>
              <a:rPr lang="en-US" altLang="zh-CN" sz="2000" dirty="0"/>
              <a:t> α</a:t>
            </a:r>
            <a:r>
              <a:rPr lang="zh-CN" altLang="en-US" sz="2000" dirty="0"/>
              <a:t>。</a:t>
            </a:r>
            <a:br>
              <a:rPr lang="en-US" altLang="zh-CN" sz="2000" dirty="0"/>
            </a:br>
            <a:r>
              <a:rPr lang="zh-CN" altLang="en-US" sz="2000" dirty="0"/>
              <a:t>出手速度</a:t>
            </a:r>
            <a:r>
              <a:rPr lang="en-US" altLang="zh-CN" sz="2000" dirty="0"/>
              <a:t>v</a:t>
            </a:r>
            <a:r>
              <a:rPr lang="zh-CN" altLang="en-US" sz="2000" dirty="0"/>
              <a:t>允许的最大偏差△</a:t>
            </a:r>
            <a:r>
              <a:rPr lang="en-US" altLang="zh-CN" sz="2000" dirty="0"/>
              <a:t>v</a:t>
            </a:r>
            <a:r>
              <a:rPr lang="zh-CN" altLang="en-US" sz="2000" dirty="0"/>
              <a:t>可以类似的处理。</a:t>
            </a:r>
            <a:br>
              <a:rPr lang="zh-CN" altLang="en-US" sz="2000" dirty="0"/>
            </a:br>
            <a:endParaRPr lang="zh-CN" altLang="en-US" sz="2000" dirty="0"/>
          </a:p>
        </p:txBody>
      </p:sp>
      <p:pic>
        <p:nvPicPr>
          <p:cNvPr id="6" name="图片 5">
            <a:extLst>
              <a:ext uri="{FF2B5EF4-FFF2-40B4-BE49-F238E27FC236}">
                <a16:creationId xmlns:a16="http://schemas.microsoft.com/office/drawing/2014/main" id="{0FC6294B-5679-439D-B5DD-305BA70247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97920" y="1278695"/>
            <a:ext cx="4998066" cy="3524435"/>
          </a:xfrm>
          <a:prstGeom prst="rect">
            <a:avLst/>
          </a:prstGeom>
          <a:ln>
            <a:noFill/>
          </a:ln>
          <a:effectLst>
            <a:softEdge rad="112500"/>
          </a:effectLst>
        </p:spPr>
      </p:pic>
      <p:sp>
        <p:nvSpPr>
          <p:cNvPr id="7" name="矩形 50">
            <a:extLst>
              <a:ext uri="{FF2B5EF4-FFF2-40B4-BE49-F238E27FC236}">
                <a16:creationId xmlns:a16="http://schemas.microsoft.com/office/drawing/2014/main" id="{8916420E-C4ED-4D99-B700-22CC14C0B8D2}"/>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49">
            <a:extLst>
              <a:ext uri="{FF2B5EF4-FFF2-40B4-BE49-F238E27FC236}">
                <a16:creationId xmlns:a16="http://schemas.microsoft.com/office/drawing/2014/main" id="{E3D576E5-7B10-4FB5-A954-D8BA898E973D}"/>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descr="校徽">
            <a:extLst>
              <a:ext uri="{FF2B5EF4-FFF2-40B4-BE49-F238E27FC236}">
                <a16:creationId xmlns:a16="http://schemas.microsoft.com/office/drawing/2014/main" id="{847BD3C0-7D34-410C-8AB8-91D2A2E2B1A4}"/>
              </a:ext>
            </a:extLst>
          </p:cNvPr>
          <p:cNvPicPr>
            <a:picLocks noChangeAspect="1"/>
          </p:cNvPicPr>
          <p:nvPr/>
        </p:nvPicPr>
        <p:blipFill>
          <a:blip r:embed="rId3"/>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385992960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FD11EA6A-ED2A-429C-BD2E-AEEBC441D83A}"/>
              </a:ext>
            </a:extLst>
          </p:cNvPr>
          <p:cNvSpPr txBox="1"/>
          <p:nvPr/>
        </p:nvSpPr>
        <p:spPr>
          <a:xfrm>
            <a:off x="1910918" y="1208194"/>
            <a:ext cx="9053004" cy="4200445"/>
          </a:xfrm>
          <a:prstGeom prst="rect">
            <a:avLst/>
          </a:prstGeom>
          <a:noFill/>
        </p:spPr>
        <p:txBody>
          <a:bodyPr wrap="square">
            <a:spAutoFit/>
          </a:bodyPr>
          <a:lstStyle/>
          <a:p>
            <a:pPr>
              <a:lnSpc>
                <a:spcPct val="150000"/>
              </a:lnSpc>
            </a:pPr>
            <a:r>
              <a:rPr lang="zh-CN" altLang="en-US" sz="2000" dirty="0"/>
              <a:t>由图看出</a:t>
            </a:r>
            <a:r>
              <a:rPr lang="en-US" altLang="zh-CN" sz="2000" dirty="0"/>
              <a:t>,</a:t>
            </a:r>
            <a:r>
              <a:rPr lang="zh-CN" altLang="en-US" sz="2000" dirty="0"/>
              <a:t>球入筐时球心可以偏前</a:t>
            </a:r>
            <a:r>
              <a:rPr lang="en-US" altLang="zh-CN" sz="2000" dirty="0"/>
              <a:t>(</a:t>
            </a:r>
            <a:r>
              <a:rPr lang="zh-CN" altLang="en-US" sz="2000" dirty="0"/>
              <a:t>偏后与偏前一样</a:t>
            </a:r>
            <a:r>
              <a:rPr lang="en-US" altLang="zh-CN" sz="2000" dirty="0"/>
              <a:t>)</a:t>
            </a:r>
            <a:r>
              <a:rPr lang="zh-CN" altLang="en-US" sz="2000" dirty="0"/>
              <a:t>最大距离为</a:t>
            </a:r>
            <a:r>
              <a:rPr lang="en-US" altLang="zh-CN" sz="2000" dirty="0"/>
              <a:t>:</a:t>
            </a:r>
          </a:p>
          <a:p>
            <a:pPr>
              <a:lnSpc>
                <a:spcPct val="150000"/>
              </a:lnSpc>
            </a:pPr>
            <a:endParaRPr lang="en-US" altLang="zh-CN" sz="2000" dirty="0"/>
          </a:p>
          <a:p>
            <a:pPr>
              <a:lnSpc>
                <a:spcPct val="150000"/>
              </a:lnSpc>
            </a:pPr>
            <a:endParaRPr lang="en-US" altLang="zh-CN" sz="2000" dirty="0"/>
          </a:p>
          <a:p>
            <a:pPr>
              <a:lnSpc>
                <a:spcPct val="150000"/>
              </a:lnSpc>
            </a:pPr>
            <a:br>
              <a:rPr lang="en-US" altLang="zh-CN" sz="2000" dirty="0"/>
            </a:br>
            <a:br>
              <a:rPr lang="en-US" altLang="zh-CN" sz="2000" dirty="0"/>
            </a:br>
            <a:r>
              <a:rPr lang="zh-CN" altLang="en-US" sz="2000" dirty="0"/>
              <a:t>为了得到出手角度允许的最大偏差，可以在</a:t>
            </a:r>
            <a:r>
              <a:rPr lang="en-US" altLang="zh-CN" sz="2000" dirty="0"/>
              <a:t>(3)</a:t>
            </a:r>
            <a:r>
              <a:rPr lang="zh-CN" altLang="en-US" sz="2000" dirty="0"/>
              <a:t>式中以</a:t>
            </a:r>
            <a:r>
              <a:rPr lang="en-US" altLang="zh-CN" sz="2000" dirty="0"/>
              <a:t>L±</a:t>
            </a:r>
            <a:r>
              <a:rPr lang="zh-CN" altLang="en-US" sz="2000" dirty="0"/>
              <a:t>△</a:t>
            </a:r>
            <a:r>
              <a:rPr lang="en-US" altLang="zh-CN" sz="2000" dirty="0"/>
              <a:t>x </a:t>
            </a:r>
            <a:r>
              <a:rPr lang="zh-CN" altLang="en-US" sz="2000" dirty="0"/>
              <a:t>代替</a:t>
            </a:r>
            <a:r>
              <a:rPr lang="en-US" altLang="zh-CN" sz="2000" dirty="0"/>
              <a:t>L</a:t>
            </a:r>
            <a:r>
              <a:rPr lang="zh-CN" altLang="en-US" sz="2000" dirty="0"/>
              <a:t>重新计算</a:t>
            </a:r>
            <a:r>
              <a:rPr lang="en-US" altLang="zh-CN" sz="2000" dirty="0"/>
              <a:t>,</a:t>
            </a:r>
            <a:r>
              <a:rPr lang="zh-CN" altLang="en-US" sz="2000" dirty="0"/>
              <a:t>但是由于△</a:t>
            </a:r>
            <a:r>
              <a:rPr lang="en-US" altLang="zh-CN" sz="2000" dirty="0"/>
              <a:t>x </a:t>
            </a:r>
            <a:r>
              <a:rPr lang="zh-CN" altLang="en-US" sz="2000" dirty="0"/>
              <a:t>中包含</a:t>
            </a:r>
            <a:r>
              <a:rPr lang="en-US" altLang="zh-CN" sz="2000" dirty="0"/>
              <a:t>α ,</a:t>
            </a:r>
            <a:r>
              <a:rPr lang="zh-CN" altLang="en-US" sz="2000" dirty="0"/>
              <a:t>从而也包含</a:t>
            </a:r>
            <a:r>
              <a:rPr lang="en-US" altLang="zh-CN" sz="2000" dirty="0"/>
              <a:t>β</a:t>
            </a:r>
            <a:br>
              <a:rPr lang="en-US" altLang="zh-CN" sz="2000" dirty="0"/>
            </a:br>
            <a:br>
              <a:rPr lang="en-US" altLang="zh-CN" sz="2000" dirty="0"/>
            </a:br>
            <a:r>
              <a:rPr lang="zh-CN" altLang="en-US" sz="2000" dirty="0"/>
              <a:t>所以这种方法不能解析的求出△</a:t>
            </a:r>
            <a:r>
              <a:rPr lang="en-US" altLang="zh-CN" sz="2000" dirty="0"/>
              <a:t> α</a:t>
            </a:r>
            <a:endParaRPr lang="zh-CN" altLang="en-US" sz="2000" dirty="0"/>
          </a:p>
        </p:txBody>
      </p:sp>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F384DED9-B222-4B59-AACE-4C6E9B3B83AE}"/>
                  </a:ext>
                </a:extLst>
              </p:cNvPr>
              <p:cNvSpPr txBox="1"/>
              <p:nvPr/>
            </p:nvSpPr>
            <p:spPr>
              <a:xfrm>
                <a:off x="2878584" y="2198112"/>
                <a:ext cx="6094520" cy="111030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altLang="zh-CN" sz="3200" i="1" smtClean="0">
                          <a:latin typeface="Cambria Math" panose="02040503050406030204" charset="0"/>
                          <a:cs typeface="Cambria Math" panose="02040503050406030204" charset="0"/>
                        </a:rPr>
                        <m:t>𝛥</m:t>
                      </m:r>
                      <m:r>
                        <a:rPr lang="en-US" altLang="zh-CN" sz="3200" i="1" smtClean="0">
                          <a:latin typeface="Cambria Math" panose="02040503050406030204" charset="0"/>
                          <a:cs typeface="Cambria Math" panose="02040503050406030204" charset="0"/>
                        </a:rPr>
                        <m:t>𝑥</m:t>
                      </m:r>
                      <m:r>
                        <a:rPr lang="en-US" altLang="zh-CN" sz="3200" i="1" smtClean="0">
                          <a:latin typeface="Cambria Math" panose="02040503050406030204" charset="0"/>
                          <a:cs typeface="Cambria Math" panose="02040503050406030204" charset="0"/>
                        </a:rPr>
                        <m:t>=</m:t>
                      </m:r>
                      <m:f>
                        <m:fPr>
                          <m:ctrlPr>
                            <a:rPr lang="en-US" altLang="zh-CN" sz="3200" i="1">
                              <a:latin typeface="Cambria Math" panose="02040503050406030204" pitchFamily="18" charset="0"/>
                              <a:cs typeface="Cambria Math" panose="02040503050406030204" charset="0"/>
                            </a:rPr>
                          </m:ctrlPr>
                        </m:fPr>
                        <m:num>
                          <m:r>
                            <a:rPr lang="en-US" altLang="zh-CN" sz="3200" i="1">
                              <a:latin typeface="Cambria Math" panose="02040503050406030204" charset="0"/>
                              <a:cs typeface="Cambria Math" panose="02040503050406030204" charset="0"/>
                            </a:rPr>
                            <m:t>𝐷</m:t>
                          </m:r>
                        </m:num>
                        <m:den>
                          <m:r>
                            <a:rPr lang="en-US" altLang="zh-CN" sz="3200" i="1">
                              <a:latin typeface="Cambria Math" panose="02040503050406030204" charset="0"/>
                              <a:cs typeface="Cambria Math" panose="02040503050406030204" charset="0"/>
                            </a:rPr>
                            <m:t>2</m:t>
                          </m:r>
                        </m:den>
                      </m:f>
                      <m:r>
                        <a:rPr lang="en-US" altLang="zh-CN" sz="3200" i="1">
                          <a:latin typeface="Cambria Math" panose="02040503050406030204" charset="0"/>
                          <a:cs typeface="Cambria Math" panose="02040503050406030204" charset="0"/>
                        </a:rPr>
                        <m:t>−</m:t>
                      </m:r>
                      <m:f>
                        <m:fPr>
                          <m:ctrlPr>
                            <a:rPr lang="en-US" altLang="zh-CN" sz="3200" i="1">
                              <a:latin typeface="Cambria Math" panose="02040503050406030204" pitchFamily="18" charset="0"/>
                              <a:cs typeface="Cambria Math" panose="02040503050406030204" charset="0"/>
                            </a:rPr>
                          </m:ctrlPr>
                        </m:fPr>
                        <m:num>
                          <m:r>
                            <a:rPr lang="en-US" altLang="zh-CN" sz="3200" i="1">
                              <a:latin typeface="Cambria Math" panose="02040503050406030204" charset="0"/>
                              <a:cs typeface="Cambria Math" panose="02040503050406030204" charset="0"/>
                            </a:rPr>
                            <m:t>𝑑</m:t>
                          </m:r>
                        </m:num>
                        <m:den>
                          <m:r>
                            <a:rPr lang="en-US" altLang="zh-CN" sz="3200" i="1">
                              <a:latin typeface="Cambria Math" panose="02040503050406030204" charset="0"/>
                              <a:cs typeface="Cambria Math" panose="02040503050406030204" charset="0"/>
                            </a:rPr>
                            <m:t>2</m:t>
                          </m:r>
                          <m:r>
                            <a:rPr lang="en-US" altLang="zh-CN" sz="3200" i="1">
                              <a:latin typeface="Cambria Math" panose="02040503050406030204" charset="0"/>
                              <a:cs typeface="Cambria Math" panose="02040503050406030204" charset="0"/>
                            </a:rPr>
                            <m:t>𝑠𝑖𝑛</m:t>
                          </m:r>
                          <m:r>
                            <a:rPr lang="en-US" altLang="zh-CN" sz="3200" i="1">
                              <a:latin typeface="Cambria Math" panose="02040503050406030204" charset="0"/>
                              <a:cs typeface="Cambria Math" panose="02040503050406030204" charset="0"/>
                            </a:rPr>
                            <m:t>𝛽</m:t>
                          </m:r>
                        </m:den>
                      </m:f>
                      <m:r>
                        <a:rPr lang="en-US" altLang="zh-CN" sz="3200" i="1">
                          <a:latin typeface="Cambria Math" panose="02040503050406030204" charset="0"/>
                          <a:cs typeface="Cambria Math" panose="02040503050406030204" charset="0"/>
                        </a:rPr>
                        <m:t> (9)</m:t>
                      </m:r>
                    </m:oMath>
                  </m:oMathPara>
                </a14:m>
                <a:endParaRPr lang="zh-CN" altLang="en-US" sz="3200" dirty="0"/>
              </a:p>
            </p:txBody>
          </p:sp>
        </mc:Choice>
        <mc:Fallback xmlns="">
          <p:sp>
            <p:nvSpPr>
              <p:cNvPr id="4" name="文本框 3">
                <a:extLst>
                  <a:ext uri="{FF2B5EF4-FFF2-40B4-BE49-F238E27FC236}">
                    <a16:creationId xmlns:a16="http://schemas.microsoft.com/office/drawing/2014/main" id="{F384DED9-B222-4B59-AACE-4C6E9B3B83AE}"/>
                  </a:ext>
                </a:extLst>
              </p:cNvPr>
              <p:cNvSpPr txBox="1">
                <a:spLocks noRot="1" noChangeAspect="1" noMove="1" noResize="1" noEditPoints="1" noAdjustHandles="1" noChangeArrowheads="1" noChangeShapeType="1" noTextEdit="1"/>
              </p:cNvSpPr>
              <p:nvPr/>
            </p:nvSpPr>
            <p:spPr>
              <a:xfrm>
                <a:off x="2878584" y="2198112"/>
                <a:ext cx="6094520" cy="1110304"/>
              </a:xfrm>
              <a:prstGeom prst="rect">
                <a:avLst/>
              </a:prstGeom>
              <a:blipFill>
                <a:blip r:embed="rId2"/>
                <a:stretch>
                  <a:fillRect/>
                </a:stretch>
              </a:blipFill>
            </p:spPr>
            <p:txBody>
              <a:bodyPr/>
              <a:lstStyle/>
              <a:p>
                <a:r>
                  <a:rPr lang="zh-CN" altLang="en-US">
                    <a:noFill/>
                  </a:rPr>
                  <a:t> </a:t>
                </a:r>
              </a:p>
            </p:txBody>
          </p:sp>
        </mc:Fallback>
      </mc:AlternateContent>
      <p:sp>
        <p:nvSpPr>
          <p:cNvPr id="5" name="矩形 50">
            <a:extLst>
              <a:ext uri="{FF2B5EF4-FFF2-40B4-BE49-F238E27FC236}">
                <a16:creationId xmlns:a16="http://schemas.microsoft.com/office/drawing/2014/main" id="{B190A951-402D-4DB4-ABE3-625B4AF512B3}"/>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49">
            <a:extLst>
              <a:ext uri="{FF2B5EF4-FFF2-40B4-BE49-F238E27FC236}">
                <a16:creationId xmlns:a16="http://schemas.microsoft.com/office/drawing/2014/main" id="{4486ED9A-5946-4425-9C92-BEDBC7313D03}"/>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校徽">
            <a:extLst>
              <a:ext uri="{FF2B5EF4-FFF2-40B4-BE49-F238E27FC236}">
                <a16:creationId xmlns:a16="http://schemas.microsoft.com/office/drawing/2014/main" id="{50BC5669-8885-4FB3-A328-1E93998E263C}"/>
              </a:ext>
            </a:extLst>
          </p:cNvPr>
          <p:cNvPicPr>
            <a:picLocks noChangeAspect="1"/>
          </p:cNvPicPr>
          <p:nvPr/>
        </p:nvPicPr>
        <p:blipFill>
          <a:blip r:embed="rId3"/>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75346879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0576066-F778-4AFD-B668-F3B59AFF1039}"/>
              </a:ext>
            </a:extLst>
          </p:cNvPr>
          <p:cNvSpPr>
            <a:spLocks noGrp="1"/>
          </p:cNvSpPr>
          <p:nvPr>
            <p:ph type="ctrTitle"/>
          </p:nvPr>
        </p:nvSpPr>
        <p:spPr/>
        <p:txBody>
          <a:bodyPr/>
          <a:lstStyle/>
          <a:p>
            <a:endParaRPr lang="zh-CN" altLang="en-US"/>
          </a:p>
        </p:txBody>
      </p:sp>
      <p:sp>
        <p:nvSpPr>
          <p:cNvPr id="3" name="副标题 2">
            <a:extLst>
              <a:ext uri="{FF2B5EF4-FFF2-40B4-BE49-F238E27FC236}">
                <a16:creationId xmlns:a16="http://schemas.microsoft.com/office/drawing/2014/main" id="{1413797E-0663-4CE9-9358-1F27BA10B7F3}"/>
              </a:ext>
            </a:extLst>
          </p:cNvPr>
          <p:cNvSpPr>
            <a:spLocks noGrp="1"/>
          </p:cNvSpPr>
          <p:nvPr>
            <p:ph type="subTitle" idx="1"/>
          </p:nvPr>
        </p:nvSpPr>
        <p:spPr/>
        <p:txBody>
          <a:bodyPr/>
          <a:lstStyle/>
          <a:p>
            <a:endParaRPr lang="zh-CN" altLang="en-US"/>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04E0DB1-87C4-4403-B003-51BBF50DEB37}"/>
              </a:ext>
            </a:extLst>
          </p:cNvPr>
          <p:cNvSpPr txBox="1"/>
          <p:nvPr/>
        </p:nvSpPr>
        <p:spPr>
          <a:xfrm>
            <a:off x="1520300" y="1440765"/>
            <a:ext cx="9177292" cy="3785652"/>
          </a:xfrm>
          <a:prstGeom prst="rect">
            <a:avLst/>
          </a:prstGeom>
          <a:noFill/>
        </p:spPr>
        <p:txBody>
          <a:bodyPr wrap="square">
            <a:spAutoFit/>
          </a:bodyPr>
          <a:lstStyle/>
          <a:p>
            <a:r>
              <a:rPr lang="zh-CN" altLang="en-US" sz="2400" dirty="0"/>
              <a:t>用△</a:t>
            </a:r>
            <a:r>
              <a:rPr lang="en-US" altLang="zh-CN" sz="2400" dirty="0"/>
              <a:t>x /</a:t>
            </a:r>
            <a:r>
              <a:rPr lang="zh-CN" altLang="en-US" sz="2400" dirty="0"/>
              <a:t>△</a:t>
            </a:r>
            <a:r>
              <a:rPr lang="en-US" altLang="zh-CN" sz="2400" dirty="0"/>
              <a:t>α</a:t>
            </a:r>
            <a:r>
              <a:rPr lang="zh-CN" altLang="en-US" sz="2400" dirty="0"/>
              <a:t>近似代替左边的导数</a:t>
            </a:r>
            <a:r>
              <a:rPr lang="en-US" altLang="zh-CN" sz="2400" dirty="0"/>
              <a:t>,</a:t>
            </a:r>
            <a:r>
              <a:rPr lang="zh-CN" altLang="en-US" sz="2400" dirty="0"/>
              <a:t>即可得到出手角度的偏△</a:t>
            </a:r>
            <a:r>
              <a:rPr lang="en-US" altLang="zh-CN" sz="2400" dirty="0"/>
              <a:t>α</a:t>
            </a:r>
            <a:r>
              <a:rPr lang="zh-CN" altLang="en-US" sz="2400" dirty="0"/>
              <a:t>与△</a:t>
            </a:r>
            <a:r>
              <a:rPr lang="en-US" altLang="zh-CN" sz="2400" dirty="0"/>
              <a:t>x </a:t>
            </a:r>
            <a:r>
              <a:rPr lang="zh-CN" altLang="en-US" sz="2400" dirty="0"/>
              <a:t>的如下关系</a:t>
            </a:r>
            <a:endParaRPr lang="en-US" altLang="zh-CN" sz="2400" dirty="0"/>
          </a:p>
          <a:p>
            <a:endParaRPr lang="en-US" altLang="zh-CN" sz="2400" dirty="0"/>
          </a:p>
          <a:p>
            <a:endParaRPr lang="en-US" altLang="zh-CN" sz="2400" dirty="0"/>
          </a:p>
          <a:p>
            <a:br>
              <a:rPr lang="zh-CN" altLang="en-US" sz="2400" dirty="0"/>
            </a:br>
            <a:endParaRPr lang="en-US" altLang="zh-CN" sz="2400" dirty="0"/>
          </a:p>
          <a:p>
            <a:br>
              <a:rPr lang="zh-CN" altLang="en-US" sz="2400" dirty="0"/>
            </a:br>
            <a:r>
              <a:rPr lang="zh-CN" altLang="en-US" sz="2400" dirty="0"/>
              <a:t>由△</a:t>
            </a:r>
            <a:r>
              <a:rPr lang="en-US" altLang="zh-CN" sz="2400" dirty="0"/>
              <a:t>α</a:t>
            </a:r>
            <a:r>
              <a:rPr lang="zh-CN" altLang="en-US" sz="2400" dirty="0"/>
              <a:t>和已经得到的</a:t>
            </a:r>
            <a:r>
              <a:rPr lang="en-US" altLang="zh-CN" sz="2400" dirty="0"/>
              <a:t>a</a:t>
            </a:r>
            <a:r>
              <a:rPr lang="zh-CN" altLang="en-US" sz="2400" dirty="0"/>
              <a:t>也容易计算相对偏差│△</a:t>
            </a:r>
            <a:r>
              <a:rPr lang="en-US" altLang="zh-CN" sz="2400" dirty="0"/>
              <a:t>α /α</a:t>
            </a:r>
            <a:r>
              <a:rPr lang="zh-CN" altLang="en-US" sz="2400" dirty="0"/>
              <a:t>│。</a:t>
            </a:r>
            <a:br>
              <a:rPr lang="zh-CN" altLang="en-US" sz="2400" dirty="0"/>
            </a:br>
            <a:br>
              <a:rPr lang="zh-CN" altLang="en-US" sz="2400" dirty="0"/>
            </a:br>
            <a:endParaRPr lang="zh-CN" altLang="en-US" sz="2400" dirty="0"/>
          </a:p>
        </p:txBody>
      </p:sp>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C3BCC808-0AD0-4440-B7D9-E384107A8E3C}"/>
                  </a:ext>
                </a:extLst>
              </p:cNvPr>
              <p:cNvSpPr txBox="1"/>
              <p:nvPr/>
            </p:nvSpPr>
            <p:spPr>
              <a:xfrm>
                <a:off x="4063013" y="2606148"/>
                <a:ext cx="4065974" cy="831638"/>
              </a:xfrm>
              <a:prstGeom prst="rect">
                <a:avLst/>
              </a:prstGeom>
              <a:noFill/>
            </p:spPr>
            <p:txBody>
              <a:bodyPr wrap="square" lIns="0" tIns="0" rIns="0" bIns="0" rtlCol="0">
                <a:spAutoFit/>
              </a:bodyPr>
              <a:lstStyle/>
              <a:p>
                <a14:m>
                  <m:oMath xmlns:m="http://schemas.openxmlformats.org/officeDocument/2006/math">
                    <m:r>
                      <a:rPr lang="zh-CN" altLang="en-US" sz="2600" i="1">
                        <a:latin typeface="Cambria Math" panose="02040503050406030204" charset="0"/>
                        <a:ea typeface="+mj-ea"/>
                        <a:cs typeface="Cambria Math" panose="02040503050406030204" charset="0"/>
                      </a:rPr>
                      <m:t>△</m:t>
                    </m:r>
                  </m:oMath>
                </a14:m>
                <a:r>
                  <a:rPr lang="en-US" altLang="zh-CN" sz="2600" i="1" dirty="0">
                    <a:latin typeface="Cambria Math" panose="02040503050406030204" charset="0"/>
                    <a:ea typeface="+mj-ea"/>
                    <a:cs typeface="Cambria Math" panose="02040503050406030204" charset="0"/>
                  </a:rPr>
                  <a:t>α=</a:t>
                </a:r>
                <a14:m>
                  <m:oMath xmlns:m="http://schemas.openxmlformats.org/officeDocument/2006/math">
                    <m:f>
                      <m:fPr>
                        <m:ctrlPr>
                          <a:rPr lang="en-US" altLang="zh-CN" sz="3200" i="1">
                            <a:latin typeface="Cambria Math" panose="02040503050406030204" pitchFamily="18" charset="0"/>
                            <a:ea typeface="+mj-ea"/>
                            <a:cs typeface="Cambria Math" panose="02040503050406030204" charset="0"/>
                          </a:rPr>
                        </m:ctrlPr>
                      </m:fPr>
                      <m:num>
                        <m:r>
                          <a:rPr lang="en-US" altLang="zh-CN" sz="3200" i="1">
                            <a:latin typeface="Cambria Math" panose="02040503050406030204" charset="0"/>
                            <a:ea typeface="+mj-ea"/>
                            <a:cs typeface="Cambria Math" panose="02040503050406030204" charset="0"/>
                          </a:rPr>
                          <m:t>𝑔𝐿</m:t>
                        </m:r>
                        <m:r>
                          <a:rPr lang="en-US" altLang="zh-CN" sz="3200" i="1">
                            <a:latin typeface="Cambria Math" panose="02040503050406030204" charset="0"/>
                            <a:ea typeface="+mj-ea"/>
                            <a:cs typeface="Cambria Math" panose="02040503050406030204" charset="0"/>
                          </a:rPr>
                          <m:t>−</m:t>
                        </m:r>
                        <m:sSup>
                          <m:sSupPr>
                            <m:ctrlPr>
                              <a:rPr lang="en-US" altLang="zh-CN" sz="3200" i="1">
                                <a:latin typeface="Cambria Math" panose="02040503050406030204" pitchFamily="18" charset="0"/>
                                <a:ea typeface="+mj-ea"/>
                                <a:cs typeface="Cambria Math" panose="02040503050406030204" charset="0"/>
                              </a:rPr>
                            </m:ctrlPr>
                          </m:sSupPr>
                          <m:e>
                            <m:r>
                              <a:rPr lang="en-US" altLang="zh-CN" sz="3200" i="1">
                                <a:latin typeface="Cambria Math" panose="02040503050406030204" charset="0"/>
                                <a:ea typeface="+mj-ea"/>
                                <a:cs typeface="Cambria Math" panose="02040503050406030204" charset="0"/>
                              </a:rPr>
                              <m:t>𝑣</m:t>
                            </m:r>
                          </m:e>
                          <m:sup>
                            <m:r>
                              <a:rPr lang="en-US" altLang="zh-CN" sz="3200" i="1">
                                <a:latin typeface="Cambria Math" panose="02040503050406030204" charset="0"/>
                                <a:ea typeface="+mj-ea"/>
                                <a:cs typeface="Cambria Math" panose="02040503050406030204" charset="0"/>
                              </a:rPr>
                              <m:t>2</m:t>
                            </m:r>
                          </m:sup>
                        </m:sSup>
                        <m:r>
                          <a:rPr lang="en-US" altLang="zh-CN" sz="3200" i="1">
                            <a:latin typeface="Cambria Math" panose="02040503050406030204" charset="0"/>
                            <a:ea typeface="+mj-ea"/>
                            <a:cs typeface="Cambria Math" panose="02040503050406030204" charset="0"/>
                          </a:rPr>
                          <m:t>𝑠𝑖𝑛</m:t>
                        </m:r>
                        <m:r>
                          <m:rPr>
                            <m:sty m:val="p"/>
                          </m:rPr>
                          <a:rPr lang="en-US" altLang="zh-CN" sz="3200" i="1">
                            <a:latin typeface="Cambria Math" panose="02040503050406030204" charset="0"/>
                            <a:ea typeface="+mj-ea"/>
                            <a:cs typeface="Cambria Math" panose="02040503050406030204" charset="0"/>
                          </a:rPr>
                          <m:t>α</m:t>
                        </m:r>
                        <m:r>
                          <a:rPr lang="en-US" altLang="zh-CN" sz="3200" i="1">
                            <a:latin typeface="Cambria Math" panose="02040503050406030204" charset="0"/>
                            <a:ea typeface="+mj-ea"/>
                            <a:cs typeface="Cambria Math" panose="02040503050406030204" charset="0"/>
                          </a:rPr>
                          <m:t>𝑐𝑜𝑠</m:t>
                        </m:r>
                        <m:r>
                          <m:rPr>
                            <m:sty m:val="p"/>
                          </m:rPr>
                          <a:rPr lang="en-US" altLang="zh-CN" sz="3200" i="1">
                            <a:latin typeface="Cambria Math" panose="02040503050406030204" charset="0"/>
                            <a:ea typeface="+mj-ea"/>
                            <a:cs typeface="Cambria Math" panose="02040503050406030204" charset="0"/>
                          </a:rPr>
                          <m:t>α</m:t>
                        </m:r>
                      </m:num>
                      <m:den>
                        <m:r>
                          <a:rPr lang="en-US" altLang="zh-CN" sz="3200" i="1">
                            <a:latin typeface="Cambria Math" panose="02040503050406030204" charset="0"/>
                            <a:ea typeface="+mj-ea"/>
                            <a:cs typeface="Cambria Math" panose="02040503050406030204" charset="0"/>
                          </a:rPr>
                          <m:t>𝐿</m:t>
                        </m:r>
                        <m:r>
                          <a:rPr lang="en-US" altLang="zh-CN" sz="3200" i="1">
                            <a:latin typeface="Cambria Math" panose="02040503050406030204" charset="0"/>
                            <a:ea typeface="+mj-ea"/>
                            <a:cs typeface="Cambria Math" panose="02040503050406030204" charset="0"/>
                          </a:rPr>
                          <m:t>(</m:t>
                        </m:r>
                        <m:sSup>
                          <m:sSupPr>
                            <m:ctrlPr>
                              <a:rPr lang="en-US" altLang="zh-CN" sz="3200" i="1">
                                <a:latin typeface="Cambria Math" panose="02040503050406030204" pitchFamily="18" charset="0"/>
                                <a:ea typeface="+mj-ea"/>
                                <a:cs typeface="Cambria Math" panose="02040503050406030204" charset="0"/>
                              </a:rPr>
                            </m:ctrlPr>
                          </m:sSupPr>
                          <m:e>
                            <m:r>
                              <a:rPr lang="en-US" altLang="zh-CN" sz="3200" i="1">
                                <a:latin typeface="Cambria Math" panose="02040503050406030204" charset="0"/>
                                <a:ea typeface="+mj-ea"/>
                                <a:cs typeface="Cambria Math" panose="02040503050406030204" charset="0"/>
                              </a:rPr>
                              <m:t>𝑉</m:t>
                            </m:r>
                          </m:e>
                          <m:sup>
                            <m:r>
                              <a:rPr lang="en-US" altLang="zh-CN" sz="3200" i="1">
                                <a:latin typeface="Cambria Math" panose="02040503050406030204" charset="0"/>
                                <a:ea typeface="+mj-ea"/>
                                <a:cs typeface="Cambria Math" panose="02040503050406030204" charset="0"/>
                              </a:rPr>
                              <m:t>2</m:t>
                            </m:r>
                          </m:sup>
                        </m:sSup>
                        <m:r>
                          <a:rPr lang="en-US" altLang="zh-CN" sz="3200" i="1">
                            <a:latin typeface="Cambria Math" panose="02040503050406030204" charset="0"/>
                            <a:ea typeface="+mj-ea"/>
                            <a:cs typeface="Cambria Math" panose="02040503050406030204" charset="0"/>
                          </a:rPr>
                          <m:t>−</m:t>
                        </m:r>
                        <m:r>
                          <m:rPr>
                            <m:sty m:val="p"/>
                          </m:rPr>
                          <a:rPr lang="en-US" altLang="zh-CN" sz="3200" i="1">
                            <a:latin typeface="Cambria Math" panose="02040503050406030204" charset="0"/>
                            <a:ea typeface="+mj-ea"/>
                            <a:cs typeface="Cambria Math" panose="02040503050406030204" charset="0"/>
                          </a:rPr>
                          <m:t>g</m:t>
                        </m:r>
                        <m:r>
                          <a:rPr lang="en-US" altLang="zh-CN" sz="3200" i="1">
                            <a:latin typeface="Cambria Math" panose="02040503050406030204" charset="0"/>
                            <a:ea typeface="+mj-ea"/>
                            <a:cs typeface="Cambria Math" panose="02040503050406030204" charset="0"/>
                          </a:rPr>
                          <m:t>𝐿𝑡𝑎𝑛</m:t>
                        </m:r>
                        <m:r>
                          <m:rPr>
                            <m:sty m:val="p"/>
                          </m:rPr>
                          <a:rPr lang="en-US" altLang="zh-CN" sz="3200" i="1">
                            <a:latin typeface="Cambria Math" panose="02040503050406030204" charset="0"/>
                            <a:ea typeface="+mj-ea"/>
                            <a:cs typeface="Cambria Math" panose="02040503050406030204" charset="0"/>
                          </a:rPr>
                          <m:t>α</m:t>
                        </m:r>
                        <m:r>
                          <a:rPr lang="en-US" altLang="zh-CN" sz="3200" i="1">
                            <a:latin typeface="Cambria Math" panose="02040503050406030204" charset="0"/>
                            <a:ea typeface="+mj-ea"/>
                            <a:cs typeface="Cambria Math" panose="02040503050406030204" charset="0"/>
                          </a:rPr>
                          <m:t>)</m:t>
                        </m:r>
                      </m:den>
                    </m:f>
                    <m:r>
                      <a:rPr lang="zh-CN" altLang="en-US" sz="3200" i="1">
                        <a:latin typeface="Cambria Math" panose="02040503050406030204" charset="0"/>
                        <a:ea typeface="+mj-ea"/>
                        <a:cs typeface="Cambria Math" panose="02040503050406030204" charset="0"/>
                      </a:rPr>
                      <m:t>△</m:t>
                    </m:r>
                  </m:oMath>
                </a14:m>
                <a:r>
                  <a:rPr lang="en-US" altLang="zh-CN" sz="2600" i="1" dirty="0">
                    <a:latin typeface="Cambria Math" panose="02040503050406030204" charset="0"/>
                    <a:ea typeface="+mj-ea"/>
                    <a:cs typeface="Cambria Math" panose="02040503050406030204" charset="0"/>
                  </a:rPr>
                  <a:t>x</a:t>
                </a:r>
                <a:endParaRPr lang="zh-CN" altLang="en-US" sz="2600" i="1" dirty="0">
                  <a:latin typeface="Cambria Math" panose="02040503050406030204" charset="0"/>
                  <a:ea typeface="+mj-ea"/>
                  <a:cs typeface="Cambria Math" panose="02040503050406030204" charset="0"/>
                </a:endParaRPr>
              </a:p>
            </p:txBody>
          </p:sp>
        </mc:Choice>
        <mc:Fallback xmlns="">
          <p:sp>
            <p:nvSpPr>
              <p:cNvPr id="2" name="文本框 1">
                <a:extLst>
                  <a:ext uri="{FF2B5EF4-FFF2-40B4-BE49-F238E27FC236}">
                    <a16:creationId xmlns:a16="http://schemas.microsoft.com/office/drawing/2014/main" id="{C3BCC808-0AD0-4440-B7D9-E384107A8E3C}"/>
                  </a:ext>
                </a:extLst>
              </p:cNvPr>
              <p:cNvSpPr txBox="1">
                <a:spLocks noRot="1" noChangeAspect="1" noMove="1" noResize="1" noEditPoints="1" noAdjustHandles="1" noChangeArrowheads="1" noChangeShapeType="1" noTextEdit="1"/>
              </p:cNvSpPr>
              <p:nvPr/>
            </p:nvSpPr>
            <p:spPr>
              <a:xfrm>
                <a:off x="4063013" y="2606148"/>
                <a:ext cx="4065974" cy="831638"/>
              </a:xfrm>
              <a:prstGeom prst="rect">
                <a:avLst/>
              </a:prstGeom>
              <a:blipFill>
                <a:blip r:embed="rId2"/>
                <a:stretch>
                  <a:fillRect/>
                </a:stretch>
              </a:blipFill>
            </p:spPr>
            <p:txBody>
              <a:bodyPr/>
              <a:lstStyle/>
              <a:p>
                <a:r>
                  <a:rPr lang="zh-CN" altLang="en-US">
                    <a:noFill/>
                  </a:rPr>
                  <a:t> </a:t>
                </a:r>
              </a:p>
            </p:txBody>
          </p:sp>
        </mc:Fallback>
      </mc:AlternateContent>
      <p:sp>
        <p:nvSpPr>
          <p:cNvPr id="4" name="矩形 50">
            <a:extLst>
              <a:ext uri="{FF2B5EF4-FFF2-40B4-BE49-F238E27FC236}">
                <a16:creationId xmlns:a16="http://schemas.microsoft.com/office/drawing/2014/main" id="{96D71231-5E06-4766-B12F-9898AA50C7E2}"/>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9">
            <a:extLst>
              <a:ext uri="{FF2B5EF4-FFF2-40B4-BE49-F238E27FC236}">
                <a16:creationId xmlns:a16="http://schemas.microsoft.com/office/drawing/2014/main" id="{663ED3C2-9D64-4C22-8C0C-D5FA42394EAE}"/>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校徽">
            <a:extLst>
              <a:ext uri="{FF2B5EF4-FFF2-40B4-BE49-F238E27FC236}">
                <a16:creationId xmlns:a16="http://schemas.microsoft.com/office/drawing/2014/main" id="{5A13A7B8-9B2C-4591-8D8A-30484045C693}"/>
              </a:ext>
            </a:extLst>
          </p:cNvPr>
          <p:cNvPicPr>
            <a:picLocks noChangeAspect="1"/>
          </p:cNvPicPr>
          <p:nvPr/>
        </p:nvPicPr>
        <p:blipFill>
          <a:blip r:embed="rId3"/>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206265914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E0F699A9-9C26-4D76-8574-266F38F827E5}"/>
              </a:ext>
            </a:extLst>
          </p:cNvPr>
          <p:cNvSpPr txBox="1"/>
          <p:nvPr/>
        </p:nvSpPr>
        <p:spPr>
          <a:xfrm>
            <a:off x="1447060" y="1369782"/>
            <a:ext cx="9081855" cy="3046988"/>
          </a:xfrm>
          <a:prstGeom prst="rect">
            <a:avLst/>
          </a:prstGeom>
          <a:noFill/>
        </p:spPr>
        <p:txBody>
          <a:bodyPr wrap="square">
            <a:spAutoFit/>
          </a:bodyPr>
          <a:lstStyle/>
          <a:p>
            <a:r>
              <a:rPr lang="zh-CN" altLang="en-US" sz="2400" dirty="0"/>
              <a:t>类似的</a:t>
            </a:r>
            <a:r>
              <a:rPr lang="en-US" altLang="zh-CN" sz="2400" dirty="0"/>
              <a:t>,(10)</a:t>
            </a:r>
            <a:r>
              <a:rPr lang="zh-CN" altLang="en-US" sz="2400" dirty="0"/>
              <a:t>式对</a:t>
            </a:r>
            <a:r>
              <a:rPr lang="en-US" altLang="zh-CN" sz="2400" dirty="0"/>
              <a:t>v</a:t>
            </a:r>
            <a:r>
              <a:rPr lang="zh-CN" altLang="en-US" sz="2400" dirty="0"/>
              <a:t>求导并令</a:t>
            </a:r>
            <a:r>
              <a:rPr lang="en-US" altLang="zh-CN" sz="2400" dirty="0"/>
              <a:t>x=L,</a:t>
            </a:r>
            <a:r>
              <a:rPr lang="zh-CN" altLang="en-US" sz="2400" dirty="0"/>
              <a:t>可得到出手速度允许的最大偏差</a:t>
            </a:r>
            <a:br>
              <a:rPr lang="zh-CN" altLang="en-US" sz="2400" dirty="0"/>
            </a:br>
            <a:endParaRPr lang="en-US" altLang="zh-CN" sz="2400" dirty="0"/>
          </a:p>
          <a:p>
            <a:endParaRPr lang="en-US" altLang="zh-CN" sz="2400" dirty="0"/>
          </a:p>
          <a:p>
            <a:endParaRPr lang="en-US" altLang="zh-CN" sz="2400" dirty="0"/>
          </a:p>
          <a:p>
            <a:endParaRPr lang="en-US" altLang="zh-CN" sz="2400" dirty="0"/>
          </a:p>
          <a:p>
            <a:br>
              <a:rPr lang="zh-CN" altLang="en-US" sz="2400" dirty="0"/>
            </a:br>
            <a:r>
              <a:rPr lang="en-US" altLang="zh-CN" sz="2400" dirty="0"/>
              <a:t>(12),(13)</a:t>
            </a:r>
            <a:r>
              <a:rPr lang="zh-CN" altLang="en-US" sz="2400" dirty="0"/>
              <a:t>式</a:t>
            </a:r>
            <a:r>
              <a:rPr lang="en-US" altLang="zh-CN" sz="2400" dirty="0"/>
              <a:t>v</a:t>
            </a:r>
            <a:r>
              <a:rPr lang="zh-CN" altLang="en-US" sz="2400" dirty="0"/>
              <a:t>的相对偏差为</a:t>
            </a:r>
            <a:br>
              <a:rPr lang="zh-CN" altLang="en-US" sz="2400" dirty="0"/>
            </a:br>
            <a:endParaRPr lang="zh-CN" altLang="en-US" sz="2400" dirty="0"/>
          </a:p>
        </p:txBody>
      </p:sp>
      <mc:AlternateContent xmlns:mc="http://schemas.openxmlformats.org/markup-compatibility/2006" xmlns:a14="http://schemas.microsoft.com/office/drawing/2010/main">
        <mc:Choice Requires="a14">
          <p:sp>
            <p:nvSpPr>
              <p:cNvPr id="4" name="标题 1">
                <a:extLst>
                  <a:ext uri="{FF2B5EF4-FFF2-40B4-BE49-F238E27FC236}">
                    <a16:creationId xmlns:a16="http://schemas.microsoft.com/office/drawing/2014/main" id="{A999AFBC-5AFD-4566-8B6B-E0EBF363D1B2}"/>
                  </a:ext>
                </a:extLst>
              </p:cNvPr>
              <p:cNvSpPr txBox="1">
                <a:spLocks/>
              </p:cNvSpPr>
              <p:nvPr/>
            </p:nvSpPr>
            <p:spPr>
              <a:xfrm>
                <a:off x="838200" y="1797550"/>
                <a:ext cx="10515600" cy="1325563"/>
              </a:xfrm>
              <a:prstGeom prst="rect">
                <a:avLst/>
              </a:prstGeom>
            </p:spPr>
            <p:txBody>
              <a:bodyPr>
                <a:normAutofit fontScale="6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br>
                  <a:rPr lang="en-US" altLang="zh-CN" i="1" dirty="0">
                    <a:latin typeface="Cambria Math" panose="02040503050406030204" charset="0"/>
                    <a:cs typeface="Cambria Math" panose="02040503050406030204" charset="0"/>
                  </a:rPr>
                </a:br>
                <a:br>
                  <a:rPr lang="en-US" altLang="zh-CN" i="1" dirty="0">
                    <a:latin typeface="Cambria Math" panose="02040503050406030204" charset="0"/>
                    <a:cs typeface="Cambria Math" panose="02040503050406030204" charset="0"/>
                  </a:rPr>
                </a:br>
                <a14:m>
                  <m:oMathPara xmlns:m="http://schemas.openxmlformats.org/officeDocument/2006/math">
                    <m:oMathParaPr>
                      <m:jc m:val="centerGroup"/>
                    </m:oMathParaPr>
                    <m:oMath xmlns:m="http://schemas.openxmlformats.org/officeDocument/2006/math">
                      <m:r>
                        <a:rPr lang="en-US" altLang="zh-CN" i="1">
                          <a:latin typeface="Cambria Math" panose="02040503050406030204" charset="0"/>
                          <a:cs typeface="Cambria Math" panose="02040503050406030204" charset="0"/>
                        </a:rPr>
                        <m:t>𝛥</m:t>
                      </m:r>
                      <m:r>
                        <a:rPr lang="en-US" altLang="zh-CN" i="1">
                          <a:latin typeface="Cambria Math" panose="02040503050406030204" charset="0"/>
                          <a:cs typeface="Cambria Math" panose="02040503050406030204" charset="0"/>
                        </a:rPr>
                        <m:t>𝑣</m:t>
                      </m:r>
                      <m:r>
                        <a:rPr lang="en-US" altLang="zh-CN" i="1">
                          <a:latin typeface="Cambria Math" panose="02040503050406030204" charset="0"/>
                          <a:cs typeface="Cambria Math" panose="02040503050406030204" charset="0"/>
                        </a:rPr>
                        <m:t>=</m:t>
                      </m:r>
                      <m:f>
                        <m:fPr>
                          <m:ctrlPr>
                            <a:rPr lang="en-US" altLang="zh-CN" i="1">
                              <a:latin typeface="Cambria Math" panose="02040503050406030204" pitchFamily="18" charset="0"/>
                              <a:cs typeface="Cambria Math" panose="02040503050406030204" charset="0"/>
                            </a:rPr>
                          </m:ctrlPr>
                        </m:fPr>
                        <m:num>
                          <m:r>
                            <a:rPr lang="en-US" altLang="zh-CN" i="1">
                              <a:latin typeface="Cambria Math" panose="02040503050406030204" charset="0"/>
                              <a:cs typeface="Cambria Math" panose="02040503050406030204" charset="0"/>
                            </a:rPr>
                            <m:t>𝑔𝐿</m:t>
                          </m:r>
                          <m:r>
                            <a:rPr lang="en-US" altLang="zh-CN" i="1">
                              <a:latin typeface="Cambria Math" panose="02040503050406030204" charset="0"/>
                              <a:cs typeface="Cambria Math" panose="02040503050406030204" charset="0"/>
                            </a:rPr>
                            <m:t>−</m:t>
                          </m:r>
                          <m:sSup>
                            <m:sSupPr>
                              <m:ctrlPr>
                                <a:rPr lang="en-US" altLang="zh-CN" i="1">
                                  <a:latin typeface="Cambria Math" panose="02040503050406030204" pitchFamily="18" charset="0"/>
                                  <a:cs typeface="Cambria Math" panose="02040503050406030204" charset="0"/>
                                </a:rPr>
                              </m:ctrlPr>
                            </m:sSupPr>
                            <m:e>
                              <m:r>
                                <a:rPr lang="en-US" altLang="zh-CN" i="1">
                                  <a:latin typeface="Cambria Math" panose="02040503050406030204" charset="0"/>
                                  <a:cs typeface="Cambria Math" panose="02040503050406030204" charset="0"/>
                                </a:rPr>
                                <m:t>𝑣</m:t>
                              </m:r>
                            </m:e>
                            <m:sup>
                              <m:r>
                                <a:rPr lang="en-US" altLang="zh-CN" i="1">
                                  <a:latin typeface="Cambria Math" panose="02040503050406030204" charset="0"/>
                                  <a:cs typeface="Cambria Math" panose="02040503050406030204" charset="0"/>
                                </a:rPr>
                                <m:t>2</m:t>
                              </m:r>
                            </m:sup>
                          </m:sSup>
                          <m:func>
                            <m:funcPr>
                              <m:ctrlPr>
                                <a:rPr lang="en-US" altLang="zh-CN" i="1">
                                  <a:latin typeface="Cambria Math" panose="02040503050406030204" pitchFamily="18" charset="0"/>
                                  <a:cs typeface="Cambria Math" panose="02040503050406030204" charset="0"/>
                                </a:rPr>
                              </m:ctrlPr>
                            </m:funcPr>
                            <m:fName>
                              <m:r>
                                <m:rPr>
                                  <m:sty m:val="p"/>
                                </m:rPr>
                                <a:rPr lang="en-US" altLang="zh-CN">
                                  <a:latin typeface="Cambria Math" panose="02040503050406030204" charset="0"/>
                                  <a:cs typeface="Cambria Math" panose="02040503050406030204" charset="0"/>
                                </a:rPr>
                                <m:t>sin</m:t>
                              </m:r>
                            </m:fName>
                            <m:e>
                              <m:r>
                                <a:rPr lang="en-US" altLang="zh-CN" i="1">
                                  <a:latin typeface="Cambria Math" panose="02040503050406030204" charset="0"/>
                                  <a:cs typeface="Cambria Math" panose="02040503050406030204" charset="0"/>
                                </a:rPr>
                                <m:t>𝛼</m:t>
                              </m:r>
                              <m:func>
                                <m:funcPr>
                                  <m:ctrlPr>
                                    <a:rPr lang="en-US" altLang="zh-CN" i="1">
                                      <a:latin typeface="Cambria Math" panose="02040503050406030204" pitchFamily="18" charset="0"/>
                                      <a:cs typeface="Cambria Math" panose="02040503050406030204" charset="0"/>
                                    </a:rPr>
                                  </m:ctrlPr>
                                </m:funcPr>
                                <m:fName>
                                  <m:r>
                                    <m:rPr>
                                      <m:sty m:val="p"/>
                                    </m:rPr>
                                    <a:rPr lang="en-US" altLang="zh-CN">
                                      <a:latin typeface="Cambria Math" panose="02040503050406030204" charset="0"/>
                                      <a:cs typeface="Cambria Math" panose="02040503050406030204" charset="0"/>
                                    </a:rPr>
                                    <m:t>cos</m:t>
                                  </m:r>
                                </m:fName>
                                <m:e>
                                  <m:r>
                                    <a:rPr lang="en-US" altLang="zh-CN" i="1">
                                      <a:latin typeface="Cambria Math" panose="02040503050406030204" charset="0"/>
                                      <a:cs typeface="Cambria Math" panose="02040503050406030204" charset="0"/>
                                    </a:rPr>
                                    <m:t>𝛼</m:t>
                                  </m:r>
                                </m:e>
                              </m:func>
                            </m:e>
                          </m:func>
                        </m:num>
                        <m:den>
                          <m:r>
                            <a:rPr lang="en-US" altLang="zh-CN" i="1">
                              <a:latin typeface="Cambria Math" panose="02040503050406030204" charset="0"/>
                              <a:cs typeface="Cambria Math" panose="02040503050406030204" charset="0"/>
                            </a:rPr>
                            <m:t>𝑔</m:t>
                          </m:r>
                          <m:sSup>
                            <m:sSupPr>
                              <m:ctrlPr>
                                <a:rPr lang="en-US" altLang="zh-CN" i="1">
                                  <a:latin typeface="Cambria Math" panose="02040503050406030204" pitchFamily="18" charset="0"/>
                                  <a:cs typeface="Cambria Math" panose="02040503050406030204" charset="0"/>
                                </a:rPr>
                              </m:ctrlPr>
                            </m:sSupPr>
                            <m:e>
                              <m:r>
                                <a:rPr lang="en-US" altLang="zh-CN" i="1">
                                  <a:latin typeface="Cambria Math" panose="02040503050406030204" charset="0"/>
                                  <a:cs typeface="Cambria Math" panose="02040503050406030204" charset="0"/>
                                </a:rPr>
                                <m:t>𝐿</m:t>
                              </m:r>
                            </m:e>
                            <m:sup>
                              <m:r>
                                <a:rPr lang="en-US" altLang="zh-CN" i="1">
                                  <a:latin typeface="Cambria Math" panose="02040503050406030204" charset="0"/>
                                  <a:cs typeface="Cambria Math" panose="02040503050406030204" charset="0"/>
                                </a:rPr>
                                <m:t>2</m:t>
                              </m:r>
                            </m:sup>
                          </m:sSup>
                        </m:den>
                      </m:f>
                      <m:r>
                        <a:rPr lang="en-US" altLang="zh-CN" i="1">
                          <a:latin typeface="Cambria Math" panose="02040503050406030204" charset="0"/>
                          <a:cs typeface="Cambria Math" panose="02040503050406030204" charset="0"/>
                        </a:rPr>
                        <m:t>𝑣</m:t>
                      </m:r>
                      <m:r>
                        <a:rPr lang="en-US" altLang="zh-CN" i="1">
                          <a:latin typeface="Cambria Math" panose="02040503050406030204" charset="0"/>
                          <a:cs typeface="Cambria Math" panose="02040503050406030204" charset="0"/>
                        </a:rPr>
                        <m:t>𝛥</m:t>
                      </m:r>
                      <m:r>
                        <a:rPr lang="en-US" altLang="zh-CN" i="1">
                          <a:latin typeface="Cambria Math" panose="02040503050406030204" charset="0"/>
                          <a:cs typeface="Cambria Math" panose="02040503050406030204" charset="0"/>
                        </a:rPr>
                        <m:t>𝑥</m:t>
                      </m:r>
                      <m:r>
                        <a:rPr lang="en-US" altLang="zh-CN" i="1">
                          <a:latin typeface="Cambria Math" panose="02040503050406030204" charset="0"/>
                          <a:cs typeface="Cambria Math" panose="02040503050406030204" charset="0"/>
                        </a:rPr>
                        <m:t> (13)</m:t>
                      </m:r>
                    </m:oMath>
                  </m:oMathPara>
                </a14:m>
                <a:endParaRPr lang="en-US" altLang="zh-CN" dirty="0"/>
              </a:p>
            </p:txBody>
          </p:sp>
        </mc:Choice>
        <mc:Fallback xmlns="">
          <p:sp>
            <p:nvSpPr>
              <p:cNvPr id="4" name="标题 1">
                <a:extLst>
                  <a:ext uri="{FF2B5EF4-FFF2-40B4-BE49-F238E27FC236}">
                    <a16:creationId xmlns:a16="http://schemas.microsoft.com/office/drawing/2014/main" id="{A999AFBC-5AFD-4566-8B6B-E0EBF363D1B2}"/>
                  </a:ext>
                </a:extLst>
              </p:cNvPr>
              <p:cNvSpPr txBox="1">
                <a:spLocks noRot="1" noChangeAspect="1" noMove="1" noResize="1" noEditPoints="1" noAdjustHandles="1" noChangeArrowheads="1" noChangeShapeType="1" noTextEdit="1"/>
              </p:cNvSpPr>
              <p:nvPr/>
            </p:nvSpPr>
            <p:spPr>
              <a:xfrm>
                <a:off x="838200" y="1797550"/>
                <a:ext cx="10515600" cy="1325563"/>
              </a:xfrm>
              <a:prstGeom prst="rect">
                <a:avLst/>
              </a:prstGeom>
              <a:blipFill>
                <a:blip r:embed="rId3"/>
                <a:stretch>
                  <a:fillRect/>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F4CA9321-86A6-44DB-8059-6B648E97AE91}"/>
              </a:ext>
            </a:extLst>
          </p:cNvPr>
          <p:cNvPicPr/>
          <p:nvPr>
            <p:custDataLst>
              <p:tags r:id="rId1"/>
            </p:custDataLst>
          </p:nvPr>
        </p:nvPicPr>
        <p:blipFill>
          <a:blip r:embed="rId4"/>
          <a:stretch>
            <a:fillRect/>
          </a:stretch>
        </p:blipFill>
        <p:spPr>
          <a:xfrm>
            <a:off x="3315298" y="4306679"/>
            <a:ext cx="6537960" cy="1513840"/>
          </a:xfrm>
          <a:prstGeom prst="rect">
            <a:avLst/>
          </a:prstGeom>
          <a:noFill/>
          <a:ln w="9525">
            <a:noFill/>
          </a:ln>
        </p:spPr>
      </p:pic>
      <p:sp>
        <p:nvSpPr>
          <p:cNvPr id="6" name="矩形 50">
            <a:extLst>
              <a:ext uri="{FF2B5EF4-FFF2-40B4-BE49-F238E27FC236}">
                <a16:creationId xmlns:a16="http://schemas.microsoft.com/office/drawing/2014/main" id="{97180624-FF23-4819-9B4D-62A79CFA139D}"/>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49">
            <a:extLst>
              <a:ext uri="{FF2B5EF4-FFF2-40B4-BE49-F238E27FC236}">
                <a16:creationId xmlns:a16="http://schemas.microsoft.com/office/drawing/2014/main" id="{B434B3ED-9035-4A87-ADBD-4ACC2550A83B}"/>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校徽">
            <a:extLst>
              <a:ext uri="{FF2B5EF4-FFF2-40B4-BE49-F238E27FC236}">
                <a16:creationId xmlns:a16="http://schemas.microsoft.com/office/drawing/2014/main" id="{B615BF33-8F49-445E-B065-C67773F5F89B}"/>
              </a:ext>
            </a:extLst>
          </p:cNvPr>
          <p:cNvPicPr>
            <a:picLocks noChangeAspect="1"/>
          </p:cNvPicPr>
          <p:nvPr/>
        </p:nvPicPr>
        <p:blipFill>
          <a:blip r:embed="rId5"/>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272662489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CEA52CF7-424A-4AD0-8D9B-958C3B4A6A79}"/>
              </a:ext>
            </a:extLst>
          </p:cNvPr>
          <p:cNvSpPr txBox="1"/>
          <p:nvPr/>
        </p:nvSpPr>
        <p:spPr>
          <a:xfrm>
            <a:off x="1635710" y="1898861"/>
            <a:ext cx="9550154" cy="3416320"/>
          </a:xfrm>
          <a:prstGeom prst="rect">
            <a:avLst/>
          </a:prstGeom>
          <a:noFill/>
        </p:spPr>
        <p:txBody>
          <a:bodyPr wrap="square">
            <a:spAutoFit/>
          </a:bodyPr>
          <a:lstStyle/>
          <a:p>
            <a:r>
              <a:rPr lang="zh-CN" altLang="en-US" sz="2400" b="1" dirty="0"/>
              <a:t>问题</a:t>
            </a:r>
            <a:r>
              <a:rPr lang="en-US" altLang="zh-CN" sz="2400" b="1" dirty="0"/>
              <a:t>1)</a:t>
            </a:r>
            <a:r>
              <a:rPr lang="zh-CN" altLang="en-US" sz="2400" b="1" dirty="0"/>
              <a:t>、</a:t>
            </a:r>
            <a:r>
              <a:rPr lang="en-US" altLang="zh-CN" sz="2400" b="1" dirty="0"/>
              <a:t>2)</a:t>
            </a:r>
            <a:r>
              <a:rPr lang="zh-CN" altLang="en-US" sz="2400" b="1" dirty="0"/>
              <a:t>的结果与分析</a:t>
            </a:r>
            <a:r>
              <a:rPr lang="en-US" altLang="zh-CN" sz="2400" b="1" dirty="0"/>
              <a:t>:</a:t>
            </a:r>
            <a:br>
              <a:rPr lang="en-US" altLang="zh-CN" sz="2400" b="1" dirty="0"/>
            </a:br>
            <a:br>
              <a:rPr lang="en-US" altLang="zh-CN" sz="2400" b="1" dirty="0"/>
            </a:br>
            <a:r>
              <a:rPr lang="en-US" altLang="zh-CN" sz="2400" dirty="0"/>
              <a:t>1.</a:t>
            </a:r>
            <a:r>
              <a:rPr lang="zh-CN" altLang="en-US" sz="2400" dirty="0"/>
              <a:t>对不同出手高度的最小出手速度和对应的出手角度 使</a:t>
            </a:r>
            <a:r>
              <a:rPr lang="en-US" altLang="zh-CN" sz="2400" dirty="0"/>
              <a:t>(5)</a:t>
            </a:r>
            <a:r>
              <a:rPr lang="zh-CN" altLang="en-US" sz="2400" dirty="0"/>
              <a:t>式等号成立的</a:t>
            </a:r>
            <a:r>
              <a:rPr lang="en-US" altLang="zh-CN" sz="2400" dirty="0"/>
              <a:t>v</a:t>
            </a:r>
            <a:r>
              <a:rPr lang="zh-CN" altLang="en-US" sz="2400" dirty="0"/>
              <a:t>为最小出手速度</a:t>
            </a:r>
            <a:r>
              <a:rPr lang="en-US" altLang="zh-CN" sz="2400" dirty="0" err="1"/>
              <a:t>Vmin</a:t>
            </a:r>
            <a:r>
              <a:rPr lang="en-US" altLang="zh-CN" sz="2400" dirty="0"/>
              <a:t> ,</a:t>
            </a:r>
            <a:r>
              <a:rPr lang="zh-CN" altLang="en-US" sz="2400" dirty="0"/>
              <a:t>在这个速度下</a:t>
            </a:r>
            <a:endParaRPr lang="en-US" altLang="zh-CN" sz="2400" dirty="0"/>
          </a:p>
          <a:p>
            <a:endParaRPr lang="en-US" altLang="zh-CN" sz="2400" dirty="0"/>
          </a:p>
          <a:p>
            <a:endParaRPr lang="en-US" altLang="zh-CN" sz="2400" dirty="0"/>
          </a:p>
          <a:p>
            <a:br>
              <a:rPr lang="zh-CN" altLang="en-US" sz="2400" dirty="0"/>
            </a:br>
            <a:br>
              <a:rPr lang="zh-CN" altLang="en-US" sz="2400" dirty="0"/>
            </a:br>
            <a:r>
              <a:rPr lang="zh-CN" altLang="en-US" sz="2400" dirty="0"/>
              <a:t>取出手高度</a:t>
            </a:r>
            <a:r>
              <a:rPr lang="en-US" altLang="zh-CN" sz="2400" dirty="0"/>
              <a:t>h=1.8~2.1(m)</a:t>
            </a:r>
            <a:r>
              <a:rPr lang="zh-CN" altLang="en-US" sz="2400" dirty="0"/>
              <a:t>，计算结果见下表</a:t>
            </a:r>
          </a:p>
        </p:txBody>
      </p:sp>
      <p:sp>
        <p:nvSpPr>
          <p:cNvPr id="4" name="Rectangle">
            <a:extLst>
              <a:ext uri="{FF2B5EF4-FFF2-40B4-BE49-F238E27FC236}">
                <a16:creationId xmlns:a16="http://schemas.microsoft.com/office/drawing/2014/main" id="{7ED0605E-9C0D-4CE3-B019-115E68545207}"/>
              </a:ext>
            </a:extLst>
          </p:cNvPr>
          <p:cNvSpPr/>
          <p:nvPr/>
        </p:nvSpPr>
        <p:spPr>
          <a:xfrm>
            <a:off x="4047250" y="670571"/>
            <a:ext cx="4094540" cy="871597"/>
          </a:xfrm>
          <a:prstGeom prst="rect">
            <a:avLst/>
          </a:prstGeom>
          <a:solidFill>
            <a:srgbClr val="ED6D4F"/>
          </a:solidFill>
          <a:ln w="12700">
            <a:miter lim="400000"/>
          </a:ln>
        </p:spPr>
        <p:txBody>
          <a:bodyPr lIns="50800" tIns="50800" rIns="50800" bIns="50800" anchor="ctr"/>
          <a:lstStyle/>
          <a:p>
            <a:pPr algn="ctr">
              <a:defRPr sz="3200">
                <a:solidFill>
                  <a:srgbClr val="FFFFFF"/>
                </a:solidFill>
                <a:latin typeface="Helvetica Light"/>
                <a:ea typeface="Helvetica Light"/>
                <a:cs typeface="Helvetica Light"/>
                <a:sym typeface="Helvetica Light"/>
              </a:defRPr>
            </a:pPr>
            <a:r>
              <a:rPr lang="zh-CN" altLang="en-US" sz="2800" dirty="0"/>
              <a:t>模型的求解及结果分析</a:t>
            </a:r>
            <a:endParaRPr sz="2800" dirty="0">
              <a:solidFill>
                <a:schemeClr val="bg1"/>
              </a:solidFill>
              <a:latin typeface="Trebuchet MS" panose="020B0603020202020204" pitchFamily="34" charset="0"/>
              <a:sym typeface="Helvetica" pitchFamily="2" charset="0"/>
            </a:endParaRPr>
          </a:p>
        </p:txBody>
      </p:sp>
      <p:pic>
        <p:nvPicPr>
          <p:cNvPr id="5" name="图片 4">
            <a:extLst>
              <a:ext uri="{FF2B5EF4-FFF2-40B4-BE49-F238E27FC236}">
                <a16:creationId xmlns:a16="http://schemas.microsoft.com/office/drawing/2014/main" id="{96CE63CE-77C6-461E-A569-99F4AEC02FE2}"/>
              </a:ext>
            </a:extLst>
          </p:cNvPr>
          <p:cNvPicPr/>
          <p:nvPr/>
        </p:nvPicPr>
        <p:blipFill>
          <a:blip r:embed="rId2"/>
          <a:stretch>
            <a:fillRect/>
          </a:stretch>
        </p:blipFill>
        <p:spPr>
          <a:xfrm>
            <a:off x="2276632" y="3429000"/>
            <a:ext cx="7053799" cy="1373400"/>
          </a:xfrm>
          <a:prstGeom prst="rect">
            <a:avLst/>
          </a:prstGeom>
          <a:noFill/>
          <a:ln w="9525">
            <a:noFill/>
          </a:ln>
        </p:spPr>
      </p:pic>
      <p:sp>
        <p:nvSpPr>
          <p:cNvPr id="6" name="矩形 50">
            <a:extLst>
              <a:ext uri="{FF2B5EF4-FFF2-40B4-BE49-F238E27FC236}">
                <a16:creationId xmlns:a16="http://schemas.microsoft.com/office/drawing/2014/main" id="{1DD3B6BC-5F63-4C81-9280-FE065531CE72}"/>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49">
            <a:extLst>
              <a:ext uri="{FF2B5EF4-FFF2-40B4-BE49-F238E27FC236}">
                <a16:creationId xmlns:a16="http://schemas.microsoft.com/office/drawing/2014/main" id="{AF212F58-90CA-4D1F-8C92-28093C3F0161}"/>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校徽">
            <a:extLst>
              <a:ext uri="{FF2B5EF4-FFF2-40B4-BE49-F238E27FC236}">
                <a16:creationId xmlns:a16="http://schemas.microsoft.com/office/drawing/2014/main" id="{04270C34-9A17-4E4B-84E8-2616C0C5CE38}"/>
              </a:ext>
            </a:extLst>
          </p:cNvPr>
          <p:cNvPicPr>
            <a:picLocks noChangeAspect="1"/>
          </p:cNvPicPr>
          <p:nvPr/>
        </p:nvPicPr>
        <p:blipFill>
          <a:blip r:embed="rId3"/>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211549072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6FE3252-27B3-4B2F-8CA4-0FC8DB4F9AD6}"/>
              </a:ext>
            </a:extLst>
          </p:cNvPr>
          <p:cNvSpPr txBox="1"/>
          <p:nvPr/>
        </p:nvSpPr>
        <p:spPr>
          <a:xfrm>
            <a:off x="1298359" y="787438"/>
            <a:ext cx="8032072" cy="461665"/>
          </a:xfrm>
          <a:prstGeom prst="rect">
            <a:avLst/>
          </a:prstGeom>
          <a:noFill/>
        </p:spPr>
        <p:txBody>
          <a:bodyPr wrap="square">
            <a:spAutoFit/>
          </a:bodyPr>
          <a:lstStyle/>
          <a:p>
            <a:r>
              <a:rPr lang="zh-CN" altLang="en-US" sz="2400" dirty="0"/>
              <a:t>对不同出手高度的最小出手速度和相应的出手角度</a:t>
            </a:r>
          </a:p>
        </p:txBody>
      </p:sp>
      <p:graphicFrame>
        <p:nvGraphicFramePr>
          <p:cNvPr id="4" name="表格 4">
            <a:extLst>
              <a:ext uri="{FF2B5EF4-FFF2-40B4-BE49-F238E27FC236}">
                <a16:creationId xmlns:a16="http://schemas.microsoft.com/office/drawing/2014/main" id="{EBA4300E-0AE4-44C4-850F-4EA8089038E5}"/>
              </a:ext>
            </a:extLst>
          </p:cNvPr>
          <p:cNvGraphicFramePr>
            <a:graphicFrameLocks noGrp="1"/>
          </p:cNvGraphicFramePr>
          <p:nvPr>
            <p:extLst>
              <p:ext uri="{D42A27DB-BD31-4B8C-83A1-F6EECF244321}">
                <p14:modId xmlns:p14="http://schemas.microsoft.com/office/powerpoint/2010/main" val="1072020435"/>
              </p:ext>
            </p:extLst>
          </p:nvPr>
        </p:nvGraphicFramePr>
        <p:xfrm>
          <a:off x="2032000" y="1660699"/>
          <a:ext cx="8127999" cy="185420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665782992"/>
                    </a:ext>
                  </a:extLst>
                </a:gridCol>
                <a:gridCol w="2709333">
                  <a:extLst>
                    <a:ext uri="{9D8B030D-6E8A-4147-A177-3AD203B41FA5}">
                      <a16:colId xmlns:a16="http://schemas.microsoft.com/office/drawing/2014/main" val="1662365096"/>
                    </a:ext>
                  </a:extLst>
                </a:gridCol>
                <a:gridCol w="2709333">
                  <a:extLst>
                    <a:ext uri="{9D8B030D-6E8A-4147-A177-3AD203B41FA5}">
                      <a16:colId xmlns:a16="http://schemas.microsoft.com/office/drawing/2014/main" val="376499730"/>
                    </a:ext>
                  </a:extLst>
                </a:gridCol>
              </a:tblGrid>
              <a:tr h="370840">
                <a:tc>
                  <a:txBody>
                    <a:bodyPr/>
                    <a:lstStyle/>
                    <a:p>
                      <a:r>
                        <a:rPr lang="en-US" altLang="zh-CN" dirty="0"/>
                        <a:t>H(m)</a:t>
                      </a:r>
                      <a:endParaRPr lang="zh-CN" altLang="en-US" dirty="0"/>
                    </a:p>
                  </a:txBody>
                  <a:tcPr/>
                </a:tc>
                <a:tc>
                  <a:txBody>
                    <a:bodyPr/>
                    <a:lstStyle/>
                    <a:p>
                      <a:r>
                        <a:rPr lang="en-US" altLang="zh-CN" dirty="0" err="1"/>
                        <a:t>Vmin</a:t>
                      </a:r>
                      <a:r>
                        <a:rPr lang="en-US" altLang="zh-CN" dirty="0"/>
                        <a:t>(m/s)</a:t>
                      </a:r>
                      <a:endParaRPr lang="zh-CN" altLang="en-US" dirty="0"/>
                    </a:p>
                  </a:txBody>
                  <a:tcPr/>
                </a:tc>
                <a:tc>
                  <a:txBody>
                    <a:bodyPr/>
                    <a:lstStyle/>
                    <a:p>
                      <a:r>
                        <a:rPr lang="en-US" altLang="zh-CN" dirty="0"/>
                        <a:t>α(</a:t>
                      </a:r>
                      <a:r>
                        <a:rPr lang="zh-CN" altLang="en-US" dirty="0"/>
                        <a:t>度</a:t>
                      </a:r>
                      <a:r>
                        <a:rPr lang="en-US" altLang="zh-CN" dirty="0"/>
                        <a:t>)</a:t>
                      </a:r>
                      <a:endParaRPr lang="zh-CN" altLang="en-US" dirty="0"/>
                    </a:p>
                  </a:txBody>
                  <a:tcPr/>
                </a:tc>
                <a:extLst>
                  <a:ext uri="{0D108BD9-81ED-4DB2-BD59-A6C34878D82A}">
                    <a16:rowId xmlns:a16="http://schemas.microsoft.com/office/drawing/2014/main" val="1798910829"/>
                  </a:ext>
                </a:extLst>
              </a:tr>
              <a:tr h="370840">
                <a:tc>
                  <a:txBody>
                    <a:bodyPr/>
                    <a:lstStyle/>
                    <a:p>
                      <a:r>
                        <a:rPr lang="en-US" altLang="zh-CN" dirty="0"/>
                        <a:t>1.8</a:t>
                      </a:r>
                      <a:endParaRPr lang="zh-CN" altLang="en-US" dirty="0"/>
                    </a:p>
                  </a:txBody>
                  <a:tcPr/>
                </a:tc>
                <a:tc>
                  <a:txBody>
                    <a:bodyPr/>
                    <a:lstStyle/>
                    <a:p>
                      <a:r>
                        <a:rPr lang="en-US" altLang="zh-CN" dirty="0"/>
                        <a:t>7.6789</a:t>
                      </a:r>
                      <a:endParaRPr lang="zh-CN" altLang="en-US" dirty="0"/>
                    </a:p>
                  </a:txBody>
                  <a:tcPr/>
                </a:tc>
                <a:tc>
                  <a:txBody>
                    <a:bodyPr/>
                    <a:lstStyle/>
                    <a:p>
                      <a:r>
                        <a:rPr lang="en-US" altLang="zh-CN" dirty="0"/>
                        <a:t>52.6012</a:t>
                      </a:r>
                      <a:endParaRPr lang="zh-CN" altLang="en-US" dirty="0"/>
                    </a:p>
                  </a:txBody>
                  <a:tcPr/>
                </a:tc>
                <a:extLst>
                  <a:ext uri="{0D108BD9-81ED-4DB2-BD59-A6C34878D82A}">
                    <a16:rowId xmlns:a16="http://schemas.microsoft.com/office/drawing/2014/main" val="1623505118"/>
                  </a:ext>
                </a:extLst>
              </a:tr>
              <a:tr h="370840">
                <a:tc>
                  <a:txBody>
                    <a:bodyPr/>
                    <a:lstStyle/>
                    <a:p>
                      <a:r>
                        <a:rPr lang="en-US" altLang="zh-CN" dirty="0"/>
                        <a:t>1.9</a:t>
                      </a:r>
                      <a:endParaRPr lang="zh-CN" altLang="en-US" dirty="0"/>
                    </a:p>
                  </a:txBody>
                  <a:tcPr/>
                </a:tc>
                <a:tc>
                  <a:txBody>
                    <a:bodyPr/>
                    <a:lstStyle/>
                    <a:p>
                      <a:r>
                        <a:rPr lang="en-US" altLang="zh-CN" dirty="0"/>
                        <a:t>7.5985</a:t>
                      </a:r>
                      <a:endParaRPr lang="zh-CN" altLang="en-US" dirty="0"/>
                    </a:p>
                  </a:txBody>
                  <a:tcPr/>
                </a:tc>
                <a:tc>
                  <a:txBody>
                    <a:bodyPr/>
                    <a:lstStyle/>
                    <a:p>
                      <a:r>
                        <a:rPr lang="en-US" altLang="zh-CN" dirty="0"/>
                        <a:t>52.0181</a:t>
                      </a:r>
                      <a:endParaRPr lang="zh-CN" altLang="en-US" dirty="0"/>
                    </a:p>
                  </a:txBody>
                  <a:tcPr/>
                </a:tc>
                <a:extLst>
                  <a:ext uri="{0D108BD9-81ED-4DB2-BD59-A6C34878D82A}">
                    <a16:rowId xmlns:a16="http://schemas.microsoft.com/office/drawing/2014/main" val="3664046847"/>
                  </a:ext>
                </a:extLst>
              </a:tr>
              <a:tr h="370840">
                <a:tc>
                  <a:txBody>
                    <a:bodyPr/>
                    <a:lstStyle/>
                    <a:p>
                      <a:r>
                        <a:rPr lang="en-US" altLang="zh-CN" dirty="0"/>
                        <a:t>2.0</a:t>
                      </a:r>
                      <a:endParaRPr lang="zh-CN" altLang="en-US" dirty="0"/>
                    </a:p>
                  </a:txBody>
                  <a:tcPr/>
                </a:tc>
                <a:tc>
                  <a:txBody>
                    <a:bodyPr/>
                    <a:lstStyle/>
                    <a:p>
                      <a:r>
                        <a:rPr lang="en-US" altLang="zh-CN" dirty="0"/>
                        <a:t>7.5186</a:t>
                      </a:r>
                      <a:endParaRPr lang="zh-CN" altLang="en-US" dirty="0"/>
                    </a:p>
                  </a:txBody>
                  <a:tcPr/>
                </a:tc>
                <a:tc>
                  <a:txBody>
                    <a:bodyPr/>
                    <a:lstStyle/>
                    <a:p>
                      <a:r>
                        <a:rPr lang="en-US" altLang="zh-CN" dirty="0"/>
                        <a:t>51.4290</a:t>
                      </a:r>
                      <a:endParaRPr lang="zh-CN" altLang="en-US" dirty="0"/>
                    </a:p>
                  </a:txBody>
                  <a:tcPr/>
                </a:tc>
                <a:extLst>
                  <a:ext uri="{0D108BD9-81ED-4DB2-BD59-A6C34878D82A}">
                    <a16:rowId xmlns:a16="http://schemas.microsoft.com/office/drawing/2014/main" val="16764998"/>
                  </a:ext>
                </a:extLst>
              </a:tr>
              <a:tr h="370840">
                <a:tc>
                  <a:txBody>
                    <a:bodyPr/>
                    <a:lstStyle/>
                    <a:p>
                      <a:r>
                        <a:rPr lang="en-US" altLang="zh-CN" dirty="0"/>
                        <a:t>2.1</a:t>
                      </a:r>
                      <a:endParaRPr lang="zh-CN" altLang="en-US" dirty="0"/>
                    </a:p>
                  </a:txBody>
                  <a:tcPr/>
                </a:tc>
                <a:tc>
                  <a:txBody>
                    <a:bodyPr/>
                    <a:lstStyle/>
                    <a:p>
                      <a:r>
                        <a:rPr lang="en-US" altLang="zh-CN" dirty="0"/>
                        <a:t>7.4392</a:t>
                      </a:r>
                      <a:endParaRPr lang="zh-CN" altLang="en-US" dirty="0"/>
                    </a:p>
                  </a:txBody>
                  <a:tcPr/>
                </a:tc>
                <a:tc>
                  <a:txBody>
                    <a:bodyPr/>
                    <a:lstStyle/>
                    <a:p>
                      <a:r>
                        <a:rPr lang="en-US" altLang="zh-CN" dirty="0"/>
                        <a:t>50.8344</a:t>
                      </a:r>
                      <a:endParaRPr lang="zh-CN" altLang="en-US" dirty="0"/>
                    </a:p>
                  </a:txBody>
                  <a:tcPr/>
                </a:tc>
                <a:extLst>
                  <a:ext uri="{0D108BD9-81ED-4DB2-BD59-A6C34878D82A}">
                    <a16:rowId xmlns:a16="http://schemas.microsoft.com/office/drawing/2014/main" val="529897636"/>
                  </a:ext>
                </a:extLst>
              </a:tr>
            </a:tbl>
          </a:graphicData>
        </a:graphic>
      </p:graphicFrame>
      <p:sp>
        <p:nvSpPr>
          <p:cNvPr id="6" name="文本框 5">
            <a:extLst>
              <a:ext uri="{FF2B5EF4-FFF2-40B4-BE49-F238E27FC236}">
                <a16:creationId xmlns:a16="http://schemas.microsoft.com/office/drawing/2014/main" id="{9F7171BC-31BD-4199-951B-BD12B9F07279}"/>
              </a:ext>
            </a:extLst>
          </p:cNvPr>
          <p:cNvSpPr txBox="1"/>
          <p:nvPr/>
        </p:nvSpPr>
        <p:spPr>
          <a:xfrm>
            <a:off x="1156316" y="4018828"/>
            <a:ext cx="9070759" cy="1144031"/>
          </a:xfrm>
          <a:prstGeom prst="rect">
            <a:avLst/>
          </a:prstGeom>
          <a:noFill/>
        </p:spPr>
        <p:txBody>
          <a:bodyPr wrap="square">
            <a:spAutoFit/>
          </a:bodyPr>
          <a:lstStyle/>
          <a:p>
            <a:pPr>
              <a:lnSpc>
                <a:spcPct val="150000"/>
              </a:lnSpc>
            </a:pPr>
            <a:r>
              <a:rPr lang="zh-CN" altLang="en-US" sz="2400" dirty="0"/>
              <a:t>由此得出，对应与最小出手速度是最小出手角度</a:t>
            </a:r>
            <a:r>
              <a:rPr lang="en-US" altLang="zh-CN" sz="2400" dirty="0"/>
              <a:t>,</a:t>
            </a:r>
            <a:r>
              <a:rPr lang="zh-CN" altLang="en-US" sz="2400" dirty="0"/>
              <a:t>他们均随着出手高度的增加而略有减小</a:t>
            </a:r>
            <a:r>
              <a:rPr lang="en-US" altLang="zh-CN" sz="2400" dirty="0"/>
              <a:t>;</a:t>
            </a:r>
            <a:r>
              <a:rPr lang="zh-CN" altLang="en-US" sz="2400" dirty="0"/>
              <a:t>出手速度一般不要小于</a:t>
            </a:r>
            <a:r>
              <a:rPr lang="en-US" altLang="zh-CN" sz="2400" dirty="0"/>
              <a:t>8</a:t>
            </a:r>
            <a:r>
              <a:rPr lang="zh-CN" altLang="en-US" sz="2400" dirty="0"/>
              <a:t>米</a:t>
            </a:r>
            <a:r>
              <a:rPr lang="en-US" altLang="zh-CN" sz="2400" dirty="0"/>
              <a:t>/</a:t>
            </a:r>
            <a:r>
              <a:rPr lang="zh-CN" altLang="en-US" sz="2400" dirty="0"/>
              <a:t>秒。</a:t>
            </a:r>
          </a:p>
        </p:txBody>
      </p:sp>
      <p:sp>
        <p:nvSpPr>
          <p:cNvPr id="5" name="矩形 50">
            <a:extLst>
              <a:ext uri="{FF2B5EF4-FFF2-40B4-BE49-F238E27FC236}">
                <a16:creationId xmlns:a16="http://schemas.microsoft.com/office/drawing/2014/main" id="{E9BF2FE8-F699-48F7-9EE6-A0987D36F879}"/>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49">
            <a:extLst>
              <a:ext uri="{FF2B5EF4-FFF2-40B4-BE49-F238E27FC236}">
                <a16:creationId xmlns:a16="http://schemas.microsoft.com/office/drawing/2014/main" id="{1261328A-44B2-49F1-BBE3-0A8A432B0146}"/>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校徽">
            <a:extLst>
              <a:ext uri="{FF2B5EF4-FFF2-40B4-BE49-F238E27FC236}">
                <a16:creationId xmlns:a16="http://schemas.microsoft.com/office/drawing/2014/main" id="{4E50EB0E-AA55-41A3-8861-7AD49585C326}"/>
              </a:ext>
            </a:extLst>
          </p:cNvPr>
          <p:cNvPicPr>
            <a:picLocks noChangeAspect="1"/>
          </p:cNvPicPr>
          <p:nvPr/>
        </p:nvPicPr>
        <p:blipFill>
          <a:blip r:embed="rId2"/>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416666633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3533D7FF-2EC4-494D-96A3-47334F1E17AB}"/>
              </a:ext>
            </a:extLst>
          </p:cNvPr>
          <p:cNvSpPr txBox="1"/>
          <p:nvPr/>
        </p:nvSpPr>
        <p:spPr>
          <a:xfrm>
            <a:off x="1875406" y="1969921"/>
            <a:ext cx="9248313" cy="2252027"/>
          </a:xfrm>
          <a:prstGeom prst="rect">
            <a:avLst/>
          </a:prstGeom>
          <a:noFill/>
        </p:spPr>
        <p:txBody>
          <a:bodyPr wrap="square">
            <a:spAutoFit/>
          </a:bodyPr>
          <a:lstStyle/>
          <a:p>
            <a:pPr>
              <a:lnSpc>
                <a:spcPct val="150000"/>
              </a:lnSpc>
            </a:pPr>
            <a:r>
              <a:rPr lang="en-US" altLang="zh-CN" sz="2400" dirty="0"/>
              <a:t>2.</a:t>
            </a:r>
            <a:r>
              <a:rPr lang="zh-CN" altLang="en-US" sz="2400" dirty="0"/>
              <a:t>对不同的出手速度和出手高度的出手角度和入射角度对出手速度</a:t>
            </a:r>
            <a:r>
              <a:rPr lang="en-US" altLang="zh-CN" sz="2400" dirty="0"/>
              <a:t>v=8.0~9.0(m/s)</a:t>
            </a:r>
            <a:r>
              <a:rPr lang="zh-CN" altLang="en-US" sz="2400" dirty="0"/>
              <a:t>和出手高度</a:t>
            </a:r>
            <a:r>
              <a:rPr lang="en-US" altLang="zh-CN" sz="2400" dirty="0"/>
              <a:t>1.8~2.1(m),</a:t>
            </a:r>
            <a:r>
              <a:rPr lang="zh-CN" altLang="en-US" sz="2400" dirty="0"/>
              <a:t>由</a:t>
            </a:r>
            <a:r>
              <a:rPr lang="en-US" altLang="zh-CN" sz="2400" dirty="0"/>
              <a:t>(3)</a:t>
            </a:r>
            <a:r>
              <a:rPr lang="zh-CN" altLang="en-US" sz="2400" dirty="0"/>
              <a:t>式计算出手角度</a:t>
            </a:r>
            <a:r>
              <a:rPr lang="en-US" altLang="zh-CN" sz="2400" dirty="0"/>
              <a:t>α1</a:t>
            </a:r>
            <a:r>
              <a:rPr lang="zh-CN" altLang="en-US" sz="2400" dirty="0"/>
              <a:t>、</a:t>
            </a:r>
            <a:r>
              <a:rPr lang="en-US" altLang="zh-CN" sz="2400" dirty="0"/>
              <a:t>α2</a:t>
            </a:r>
            <a:r>
              <a:rPr lang="zh-CN" altLang="en-US" sz="2400" dirty="0"/>
              <a:t>，由</a:t>
            </a:r>
            <a:r>
              <a:rPr lang="en-US" altLang="zh-CN" sz="2400" dirty="0"/>
              <a:t>(7)</a:t>
            </a:r>
            <a:r>
              <a:rPr lang="zh-CN" altLang="en-US" sz="2400" dirty="0"/>
              <a:t>式计算入射角度</a:t>
            </a:r>
            <a:r>
              <a:rPr lang="en-US" altLang="zh-CN" sz="2400" dirty="0"/>
              <a:t>β1</a:t>
            </a:r>
            <a:r>
              <a:rPr lang="zh-CN" altLang="en-US" sz="2400" dirty="0"/>
              <a:t>、</a:t>
            </a:r>
            <a:r>
              <a:rPr lang="en-US" altLang="zh-CN" sz="2400" dirty="0"/>
              <a:t>β2</a:t>
            </a:r>
            <a:r>
              <a:rPr lang="zh-CN" altLang="en-US" sz="2400" dirty="0"/>
              <a:t>，结果见下表</a:t>
            </a:r>
            <a:r>
              <a:rPr lang="en-US" altLang="zh-CN" sz="2400" dirty="0"/>
              <a:t>2</a:t>
            </a:r>
            <a:r>
              <a:rPr lang="zh-CN" altLang="en-US" sz="2400" dirty="0"/>
              <a:t>。</a:t>
            </a:r>
            <a:br>
              <a:rPr lang="zh-CN" altLang="en-US" sz="2400" dirty="0"/>
            </a:br>
            <a:endParaRPr lang="zh-CN" altLang="en-US" sz="2400" dirty="0"/>
          </a:p>
        </p:txBody>
      </p:sp>
      <p:sp>
        <p:nvSpPr>
          <p:cNvPr id="4" name="矩形 50">
            <a:extLst>
              <a:ext uri="{FF2B5EF4-FFF2-40B4-BE49-F238E27FC236}">
                <a16:creationId xmlns:a16="http://schemas.microsoft.com/office/drawing/2014/main" id="{C7A66207-A4DC-4234-A894-18B4BA7F1198}"/>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9">
            <a:extLst>
              <a:ext uri="{FF2B5EF4-FFF2-40B4-BE49-F238E27FC236}">
                <a16:creationId xmlns:a16="http://schemas.microsoft.com/office/drawing/2014/main" id="{940E07A6-B728-41D0-B714-43B6D83449D8}"/>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校徽">
            <a:extLst>
              <a:ext uri="{FF2B5EF4-FFF2-40B4-BE49-F238E27FC236}">
                <a16:creationId xmlns:a16="http://schemas.microsoft.com/office/drawing/2014/main" id="{4E0E93BD-5CD8-470E-AEA4-80F45A923AA6}"/>
              </a:ext>
            </a:extLst>
          </p:cNvPr>
          <p:cNvPicPr>
            <a:picLocks noChangeAspect="1"/>
          </p:cNvPicPr>
          <p:nvPr/>
        </p:nvPicPr>
        <p:blipFill>
          <a:blip r:embed="rId2"/>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168723500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990FBCC6-71CE-4C11-B328-76AF920DD96B}"/>
              </a:ext>
            </a:extLst>
          </p:cNvPr>
          <p:cNvPicPr/>
          <p:nvPr/>
        </p:nvPicPr>
        <p:blipFill>
          <a:blip r:embed="rId2"/>
          <a:stretch>
            <a:fillRect/>
          </a:stretch>
        </p:blipFill>
        <p:spPr>
          <a:xfrm>
            <a:off x="1954460" y="538208"/>
            <a:ext cx="7606791" cy="5781583"/>
          </a:xfrm>
          <a:prstGeom prst="rect">
            <a:avLst/>
          </a:prstGeom>
          <a:noFill/>
          <a:ln w="9525">
            <a:noFill/>
          </a:ln>
        </p:spPr>
      </p:pic>
      <p:sp>
        <p:nvSpPr>
          <p:cNvPr id="6" name="矩形 50">
            <a:extLst>
              <a:ext uri="{FF2B5EF4-FFF2-40B4-BE49-F238E27FC236}">
                <a16:creationId xmlns:a16="http://schemas.microsoft.com/office/drawing/2014/main" id="{EBA51B67-DADC-49E3-85E5-A8B27A28EC09}"/>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49">
            <a:extLst>
              <a:ext uri="{FF2B5EF4-FFF2-40B4-BE49-F238E27FC236}">
                <a16:creationId xmlns:a16="http://schemas.microsoft.com/office/drawing/2014/main" id="{7273F299-6772-4A8A-BF68-50A1A590AF6E}"/>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校徽">
            <a:extLst>
              <a:ext uri="{FF2B5EF4-FFF2-40B4-BE49-F238E27FC236}">
                <a16:creationId xmlns:a16="http://schemas.microsoft.com/office/drawing/2014/main" id="{E2DFA1B6-8A9A-4DA5-AFDE-38D85C587B4F}"/>
              </a:ext>
            </a:extLst>
          </p:cNvPr>
          <p:cNvPicPr>
            <a:picLocks noChangeAspect="1"/>
          </p:cNvPicPr>
          <p:nvPr/>
        </p:nvPicPr>
        <p:blipFill>
          <a:blip r:embed="rId3"/>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378981314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EB8FE3-7E0F-48F5-A881-33FFCE5B22EA}"/>
              </a:ext>
            </a:extLst>
          </p:cNvPr>
          <p:cNvSpPr>
            <a:spLocks noGrp="1"/>
          </p:cNvSpPr>
          <p:nvPr>
            <p:ph type="title"/>
          </p:nvPr>
        </p:nvSpPr>
        <p:spPr>
          <a:xfrm>
            <a:off x="4086545" y="2041864"/>
            <a:ext cx="8113450" cy="3746376"/>
          </a:xfrm>
        </p:spPr>
        <p:txBody>
          <a:bodyPr>
            <a:noAutofit/>
          </a:bodyPr>
          <a:lstStyle/>
          <a:p>
            <a:r>
              <a:rPr lang="en-US" altLang="zh-CN" sz="2800" b="1" dirty="0">
                <a:latin typeface="+mn-lt"/>
              </a:rPr>
              <a:t>1</a:t>
            </a:r>
            <a:r>
              <a:rPr lang="zh-CN" altLang="en-US" sz="2800" b="1" dirty="0">
                <a:latin typeface="+mn-lt"/>
              </a:rPr>
              <a:t>、假设球出手后不考虑自身的旋转</a:t>
            </a:r>
            <a:br>
              <a:rPr lang="en-US" altLang="zh-CN" sz="2800" b="1" dirty="0">
                <a:latin typeface="+mn-lt"/>
              </a:rPr>
            </a:br>
            <a:br>
              <a:rPr lang="en-US" altLang="zh-CN" sz="2800" b="1" dirty="0">
                <a:latin typeface="+mn-lt"/>
              </a:rPr>
            </a:br>
            <a:r>
              <a:rPr lang="en-US" altLang="zh-CN" sz="2800" b="1" dirty="0">
                <a:latin typeface="+mn-lt"/>
              </a:rPr>
              <a:t>2</a:t>
            </a:r>
            <a:r>
              <a:rPr lang="zh-CN" altLang="en-US" sz="2800" b="1" dirty="0">
                <a:latin typeface="+mn-lt"/>
              </a:rPr>
              <a:t>、不考虑篮球碰篮板或篮框入框</a:t>
            </a:r>
            <a:br>
              <a:rPr lang="en-US" altLang="zh-CN" sz="2800" b="1" dirty="0">
                <a:latin typeface="+mn-lt"/>
              </a:rPr>
            </a:br>
            <a:br>
              <a:rPr lang="en-US" altLang="zh-CN" sz="2800" b="1" dirty="0">
                <a:latin typeface="+mn-lt"/>
              </a:rPr>
            </a:br>
            <a:r>
              <a:rPr lang="en-US" altLang="zh-CN" sz="2800" b="1" dirty="0">
                <a:latin typeface="+mn-lt"/>
              </a:rPr>
              <a:t>3</a:t>
            </a:r>
            <a:r>
              <a:rPr lang="zh-CN" altLang="en-US" sz="2800" b="1" dirty="0">
                <a:latin typeface="+mn-lt"/>
              </a:rPr>
              <a:t>、不考虑空气阻力对篮球的影响时</a:t>
            </a:r>
            <a:br>
              <a:rPr lang="zh-CN" altLang="en-US" sz="2800" b="1" dirty="0">
                <a:latin typeface="+mn-lt"/>
              </a:rPr>
            </a:br>
            <a:br>
              <a:rPr lang="zh-CN" altLang="en-US" sz="1800" b="1" dirty="0">
                <a:latin typeface="+mn-lt"/>
              </a:rPr>
            </a:br>
            <a:endParaRPr lang="zh-CN" altLang="en-US" sz="1800" b="1" dirty="0">
              <a:latin typeface="+mn-lt"/>
            </a:endParaRPr>
          </a:p>
        </p:txBody>
      </p:sp>
      <p:sp>
        <p:nvSpPr>
          <p:cNvPr id="4" name="Rectangle">
            <a:extLst>
              <a:ext uri="{FF2B5EF4-FFF2-40B4-BE49-F238E27FC236}">
                <a16:creationId xmlns:a16="http://schemas.microsoft.com/office/drawing/2014/main" id="{57A5F592-47B0-4874-810F-801BD6D37164}"/>
              </a:ext>
            </a:extLst>
          </p:cNvPr>
          <p:cNvSpPr/>
          <p:nvPr/>
        </p:nvSpPr>
        <p:spPr>
          <a:xfrm>
            <a:off x="4048730" y="528528"/>
            <a:ext cx="4094540" cy="871597"/>
          </a:xfrm>
          <a:prstGeom prst="rect">
            <a:avLst/>
          </a:prstGeom>
          <a:solidFill>
            <a:srgbClr val="0C98A6"/>
          </a:solidFill>
          <a:ln w="12700">
            <a:miter lim="400000"/>
          </a:ln>
        </p:spPr>
        <p:txBody>
          <a:bodyPr lIns="50800" tIns="50800" rIns="50800" bIns="50800" anchor="ctr"/>
          <a:lstStyle/>
          <a:p>
            <a:pPr algn="ctr">
              <a:defRPr sz="3200">
                <a:solidFill>
                  <a:srgbClr val="FFFFFF"/>
                </a:solidFill>
                <a:latin typeface="Helvetica Light"/>
                <a:ea typeface="Helvetica Light"/>
                <a:cs typeface="Helvetica Light"/>
                <a:sym typeface="Helvetica Light"/>
              </a:defRPr>
            </a:pPr>
            <a:r>
              <a:rPr lang="zh-CN" altLang="en-US" sz="4400" dirty="0">
                <a:latin typeface="+mn-lt"/>
              </a:rPr>
              <a:t>模型假设</a:t>
            </a:r>
            <a:endParaRPr sz="4400" dirty="0">
              <a:solidFill>
                <a:schemeClr val="bg1"/>
              </a:solidFill>
              <a:latin typeface="Trebuchet MS" panose="020B0603020202020204" pitchFamily="34" charset="0"/>
              <a:sym typeface="Helvetica" pitchFamily="2" charset="0"/>
            </a:endParaRPr>
          </a:p>
        </p:txBody>
      </p:sp>
      <p:pic>
        <p:nvPicPr>
          <p:cNvPr id="5" name="图片 4">
            <a:extLst>
              <a:ext uri="{FF2B5EF4-FFF2-40B4-BE49-F238E27FC236}">
                <a16:creationId xmlns:a16="http://schemas.microsoft.com/office/drawing/2014/main" id="{E98BC218-22D8-41C2-BC06-3ACE3B7690A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49423" y="2246051"/>
            <a:ext cx="3147134" cy="3147134"/>
          </a:xfrm>
          <a:prstGeom prst="rect">
            <a:avLst/>
          </a:prstGeom>
        </p:spPr>
      </p:pic>
      <p:sp>
        <p:nvSpPr>
          <p:cNvPr id="6" name="矩形 50">
            <a:extLst>
              <a:ext uri="{FF2B5EF4-FFF2-40B4-BE49-F238E27FC236}">
                <a16:creationId xmlns:a16="http://schemas.microsoft.com/office/drawing/2014/main" id="{B671E801-ABA7-48A2-B7D2-CDA763BCED0C}"/>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49">
            <a:extLst>
              <a:ext uri="{FF2B5EF4-FFF2-40B4-BE49-F238E27FC236}">
                <a16:creationId xmlns:a16="http://schemas.microsoft.com/office/drawing/2014/main" id="{30110D38-7349-4A17-8871-AD582D0D73C8}"/>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校徽">
            <a:extLst>
              <a:ext uri="{FF2B5EF4-FFF2-40B4-BE49-F238E27FC236}">
                <a16:creationId xmlns:a16="http://schemas.microsoft.com/office/drawing/2014/main" id="{7F9AEFD2-B824-4708-A787-64F0D95AE497}"/>
              </a:ext>
            </a:extLst>
          </p:cNvPr>
          <p:cNvPicPr>
            <a:picLocks noChangeAspect="1"/>
          </p:cNvPicPr>
          <p:nvPr/>
        </p:nvPicPr>
        <p:blipFill>
          <a:blip r:embed="rId3"/>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413410991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B644DE9-17DF-4B70-B35C-E74A9A90C7F7}"/>
              </a:ext>
            </a:extLst>
          </p:cNvPr>
          <p:cNvSpPr txBox="1"/>
          <p:nvPr/>
        </p:nvSpPr>
        <p:spPr>
          <a:xfrm>
            <a:off x="1715608" y="1320059"/>
            <a:ext cx="8866575" cy="3360022"/>
          </a:xfrm>
          <a:prstGeom prst="rect">
            <a:avLst/>
          </a:prstGeom>
          <a:noFill/>
        </p:spPr>
        <p:txBody>
          <a:bodyPr wrap="square">
            <a:spAutoFit/>
          </a:bodyPr>
          <a:lstStyle/>
          <a:p>
            <a:pPr>
              <a:lnSpc>
                <a:spcPct val="150000"/>
              </a:lnSpc>
            </a:pPr>
            <a:r>
              <a:rPr lang="zh-CN" altLang="en-US" sz="2400" dirty="0"/>
              <a:t>      根据前面计算，</a:t>
            </a:r>
            <a:r>
              <a:rPr lang="en-US" altLang="zh-CN" sz="2400" dirty="0"/>
              <a:t>β</a:t>
            </a:r>
            <a:r>
              <a:rPr lang="zh-CN" altLang="en-US" sz="2400" dirty="0"/>
              <a:t>应大于</a:t>
            </a:r>
            <a:r>
              <a:rPr lang="en-US" altLang="zh-CN" sz="2400" dirty="0"/>
              <a:t>33.1</a:t>
            </a:r>
            <a:r>
              <a:rPr lang="zh-CN" altLang="en-US" sz="2400" dirty="0"/>
              <a:t>度才能保证球入框，这里的</a:t>
            </a:r>
            <a:r>
              <a:rPr lang="en-US" altLang="zh-CN" sz="2400" dirty="0"/>
              <a:t>β2</a:t>
            </a:r>
            <a:r>
              <a:rPr lang="zh-CN" altLang="en-US" sz="2400" dirty="0"/>
              <a:t>均小于</a:t>
            </a:r>
            <a:r>
              <a:rPr lang="en-US" altLang="zh-CN" sz="2400" dirty="0"/>
              <a:t>33.1</a:t>
            </a:r>
            <a:r>
              <a:rPr lang="zh-CN" altLang="en-US" sz="2400" dirty="0"/>
              <a:t>度，不满足</a:t>
            </a:r>
            <a:r>
              <a:rPr lang="en-US" altLang="zh-CN" sz="2400" dirty="0"/>
              <a:t>(8)</a:t>
            </a:r>
            <a:r>
              <a:rPr lang="zh-CN" altLang="en-US" sz="2400" dirty="0"/>
              <a:t>式的条件，所以在考虑篮球和篮框大小的实际情况下，出手角度只能是</a:t>
            </a:r>
            <a:r>
              <a:rPr lang="en-US" altLang="zh-CN" sz="2400" dirty="0"/>
              <a:t>α1.</a:t>
            </a:r>
            <a:r>
              <a:rPr lang="zh-CN" altLang="en-US" sz="2400" dirty="0"/>
              <a:t>可以发现，速度一定时，出手高度越大，出手角度应越大</a:t>
            </a:r>
            <a:r>
              <a:rPr lang="en-US" altLang="zh-CN" sz="2400" dirty="0"/>
              <a:t>,</a:t>
            </a:r>
            <a:r>
              <a:rPr lang="zh-CN" altLang="en-US" sz="2400" dirty="0"/>
              <a:t>但是随着速度的增加，高度对出手角度的影响变小，这种影响在</a:t>
            </a:r>
            <a:r>
              <a:rPr lang="en-US" altLang="zh-CN" sz="2400" dirty="0"/>
              <a:t>1</a:t>
            </a:r>
            <a:r>
              <a:rPr lang="zh-CN" altLang="en-US" sz="2400" dirty="0"/>
              <a:t>度左右；出手高度一定时，速度越大，出手角度也应越大</a:t>
            </a:r>
            <a:r>
              <a:rPr lang="en-US" altLang="zh-CN" sz="2400" dirty="0"/>
              <a:t>,</a:t>
            </a:r>
            <a:r>
              <a:rPr lang="zh-CN" altLang="en-US" sz="2400" dirty="0"/>
              <a:t>速度的影响在</a:t>
            </a:r>
            <a:r>
              <a:rPr lang="en-US" altLang="zh-CN" sz="2400" dirty="0"/>
              <a:t>7~9</a:t>
            </a:r>
            <a:r>
              <a:rPr lang="zh-CN" altLang="en-US" sz="2400" dirty="0"/>
              <a:t>度。</a:t>
            </a:r>
          </a:p>
        </p:txBody>
      </p:sp>
      <p:sp>
        <p:nvSpPr>
          <p:cNvPr id="4" name="矩形 50">
            <a:extLst>
              <a:ext uri="{FF2B5EF4-FFF2-40B4-BE49-F238E27FC236}">
                <a16:creationId xmlns:a16="http://schemas.microsoft.com/office/drawing/2014/main" id="{82B4F690-B703-4B23-9CEB-70A6AE3BB8F1}"/>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9">
            <a:extLst>
              <a:ext uri="{FF2B5EF4-FFF2-40B4-BE49-F238E27FC236}">
                <a16:creationId xmlns:a16="http://schemas.microsoft.com/office/drawing/2014/main" id="{C36C7B81-34E6-4D5B-9E56-17D796CA0143}"/>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校徽">
            <a:extLst>
              <a:ext uri="{FF2B5EF4-FFF2-40B4-BE49-F238E27FC236}">
                <a16:creationId xmlns:a16="http://schemas.microsoft.com/office/drawing/2014/main" id="{2F1A2DD9-3B7D-48A9-B606-E3BCB12C192C}"/>
              </a:ext>
            </a:extLst>
          </p:cNvPr>
          <p:cNvPicPr>
            <a:picLocks noChangeAspect="1"/>
          </p:cNvPicPr>
          <p:nvPr/>
        </p:nvPicPr>
        <p:blipFill>
          <a:blip r:embed="rId2"/>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206499458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0D9D1EF4-8658-46D9-916D-7B1CFBA5B5BE}"/>
              </a:ext>
            </a:extLst>
          </p:cNvPr>
          <p:cNvSpPr txBox="1"/>
          <p:nvPr/>
        </p:nvSpPr>
        <p:spPr>
          <a:xfrm>
            <a:off x="1378258" y="998673"/>
            <a:ext cx="9754340" cy="3914020"/>
          </a:xfrm>
          <a:prstGeom prst="rect">
            <a:avLst/>
          </a:prstGeom>
          <a:noFill/>
        </p:spPr>
        <p:txBody>
          <a:bodyPr wrap="square">
            <a:spAutoFit/>
          </a:bodyPr>
          <a:lstStyle/>
          <a:p>
            <a:pPr>
              <a:lnSpc>
                <a:spcPct val="150000"/>
              </a:lnSpc>
            </a:pPr>
            <a:r>
              <a:rPr lang="zh-CN" altLang="en-US" sz="2400" b="1" dirty="0"/>
              <a:t>模型</a:t>
            </a:r>
            <a:r>
              <a:rPr lang="en-US" altLang="zh-CN" sz="2400" b="1" dirty="0"/>
              <a:t>3)</a:t>
            </a:r>
            <a:r>
              <a:rPr lang="zh-CN" altLang="en-US" sz="2400" b="1" dirty="0"/>
              <a:t>的结果与分析</a:t>
            </a:r>
            <a:r>
              <a:rPr lang="en-US" altLang="zh-CN" sz="2400" b="1" dirty="0"/>
              <a:t>:</a:t>
            </a:r>
            <a:br>
              <a:rPr lang="en-US" altLang="zh-CN" sz="2400" dirty="0"/>
            </a:br>
            <a:br>
              <a:rPr lang="en-US" altLang="zh-CN" sz="2400" dirty="0"/>
            </a:br>
            <a:r>
              <a:rPr lang="en-US" altLang="zh-CN" sz="2400" dirty="0"/>
              <a:t>      </a:t>
            </a:r>
            <a:r>
              <a:rPr lang="zh-CN" altLang="en-US" sz="2400" dirty="0"/>
              <a:t>分析出手角度和出手速度的最大偏差。</a:t>
            </a:r>
            <a:br>
              <a:rPr lang="zh-CN" altLang="en-US" sz="2400" dirty="0"/>
            </a:br>
            <a:br>
              <a:rPr lang="zh-CN" altLang="en-US" sz="2400" dirty="0"/>
            </a:br>
            <a:r>
              <a:rPr lang="zh-CN" altLang="en-US" sz="2400" dirty="0"/>
              <a:t>利用</a:t>
            </a:r>
            <a:r>
              <a:rPr lang="en-US" altLang="zh-CN" sz="2400" dirty="0"/>
              <a:t>(12)</a:t>
            </a:r>
            <a:r>
              <a:rPr lang="zh-CN" altLang="en-US" sz="2400" dirty="0"/>
              <a:t>式和上面的</a:t>
            </a:r>
            <a:r>
              <a:rPr lang="en-US" altLang="zh-CN" sz="2400" dirty="0"/>
              <a:t>α1</a:t>
            </a:r>
            <a:r>
              <a:rPr lang="zh-CN" altLang="en-US" sz="2400" dirty="0"/>
              <a:t>，计算出手角度最大偏差△</a:t>
            </a:r>
            <a:r>
              <a:rPr lang="en-US" altLang="zh-CN" sz="2400" dirty="0"/>
              <a:t>α </a:t>
            </a:r>
            <a:r>
              <a:rPr lang="zh-CN" altLang="en-US" sz="2400" dirty="0"/>
              <a:t>和△</a:t>
            </a:r>
            <a:r>
              <a:rPr lang="en-US" altLang="zh-CN" sz="2400" dirty="0"/>
              <a:t>α/α</a:t>
            </a:r>
            <a:r>
              <a:rPr lang="zh-CN" altLang="en-US" sz="2400" dirty="0"/>
              <a:t>，再利用</a:t>
            </a:r>
            <a:r>
              <a:rPr lang="en-US" altLang="zh-CN" sz="2400" dirty="0"/>
              <a:t>(13)</a:t>
            </a:r>
            <a:r>
              <a:rPr lang="zh-CN" altLang="en-US" sz="2400" dirty="0"/>
              <a:t>、</a:t>
            </a:r>
            <a:r>
              <a:rPr lang="en-US" altLang="zh-CN" sz="2400" dirty="0"/>
              <a:t>(14) </a:t>
            </a:r>
            <a:r>
              <a:rPr lang="zh-CN" altLang="en-US" sz="2400" dirty="0"/>
              <a:t>式计算出手速度的最大偏差△</a:t>
            </a:r>
            <a:r>
              <a:rPr lang="en-US" altLang="zh-CN" sz="2400" dirty="0"/>
              <a:t>v</a:t>
            </a:r>
            <a:r>
              <a:rPr lang="zh-CN" altLang="en-US" sz="2400" dirty="0"/>
              <a:t>和△</a:t>
            </a:r>
            <a:r>
              <a:rPr lang="en-US" altLang="zh-CN" sz="2400" dirty="0"/>
              <a:t>v /v</a:t>
            </a:r>
            <a:r>
              <a:rPr lang="zh-CN" altLang="en-US" sz="2400" dirty="0"/>
              <a:t>，只将</a:t>
            </a:r>
            <a:r>
              <a:rPr lang="en-US" altLang="zh-CN" sz="2400" dirty="0"/>
              <a:t>h=1.8, 2.0(m)</a:t>
            </a:r>
            <a:r>
              <a:rPr lang="zh-CN" altLang="en-US" sz="2400" dirty="0"/>
              <a:t>结果列入下表中。</a:t>
            </a:r>
          </a:p>
        </p:txBody>
      </p:sp>
      <p:sp>
        <p:nvSpPr>
          <p:cNvPr id="4" name="矩形 50">
            <a:extLst>
              <a:ext uri="{FF2B5EF4-FFF2-40B4-BE49-F238E27FC236}">
                <a16:creationId xmlns:a16="http://schemas.microsoft.com/office/drawing/2014/main" id="{73C9FD5F-7C13-4382-9D5B-3A40E01024C4}"/>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9">
            <a:extLst>
              <a:ext uri="{FF2B5EF4-FFF2-40B4-BE49-F238E27FC236}">
                <a16:creationId xmlns:a16="http://schemas.microsoft.com/office/drawing/2014/main" id="{196C7369-F5D8-4564-AB8C-EA59174C228C}"/>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校徽">
            <a:extLst>
              <a:ext uri="{FF2B5EF4-FFF2-40B4-BE49-F238E27FC236}">
                <a16:creationId xmlns:a16="http://schemas.microsoft.com/office/drawing/2014/main" id="{B58DBE03-428A-4DF5-AEBA-A7124982A1BA}"/>
              </a:ext>
            </a:extLst>
          </p:cNvPr>
          <p:cNvPicPr>
            <a:picLocks noChangeAspect="1"/>
          </p:cNvPicPr>
          <p:nvPr/>
        </p:nvPicPr>
        <p:blipFill>
          <a:blip r:embed="rId2"/>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243765687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67BC5229-7009-465E-83A2-E31AE878C33E}"/>
              </a:ext>
            </a:extLst>
          </p:cNvPr>
          <p:cNvPicPr>
            <a:picLocks noChangeAspect="1"/>
          </p:cNvPicPr>
          <p:nvPr/>
        </p:nvPicPr>
        <p:blipFill>
          <a:blip r:embed="rId2"/>
          <a:stretch>
            <a:fillRect/>
          </a:stretch>
        </p:blipFill>
        <p:spPr>
          <a:xfrm>
            <a:off x="1492660" y="827805"/>
            <a:ext cx="9206680" cy="5202390"/>
          </a:xfrm>
          <a:prstGeom prst="rect">
            <a:avLst/>
          </a:prstGeom>
        </p:spPr>
      </p:pic>
      <p:sp>
        <p:nvSpPr>
          <p:cNvPr id="6" name="矩形 50">
            <a:extLst>
              <a:ext uri="{FF2B5EF4-FFF2-40B4-BE49-F238E27FC236}">
                <a16:creationId xmlns:a16="http://schemas.microsoft.com/office/drawing/2014/main" id="{6E069F05-0EFE-4A49-93AF-24B6E3A68BF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49">
            <a:extLst>
              <a:ext uri="{FF2B5EF4-FFF2-40B4-BE49-F238E27FC236}">
                <a16:creationId xmlns:a16="http://schemas.microsoft.com/office/drawing/2014/main" id="{E4608A44-A2A1-4BB8-9607-E63254BB4E0A}"/>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校徽">
            <a:extLst>
              <a:ext uri="{FF2B5EF4-FFF2-40B4-BE49-F238E27FC236}">
                <a16:creationId xmlns:a16="http://schemas.microsoft.com/office/drawing/2014/main" id="{BB94F341-8EA5-458B-A22E-40CA53896B70}"/>
              </a:ext>
            </a:extLst>
          </p:cNvPr>
          <p:cNvPicPr>
            <a:picLocks noChangeAspect="1"/>
          </p:cNvPicPr>
          <p:nvPr/>
        </p:nvPicPr>
        <p:blipFill>
          <a:blip r:embed="rId3"/>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110227640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7F61920F-64B6-423B-A267-2A4DCEA5CC1F}"/>
              </a:ext>
            </a:extLst>
          </p:cNvPr>
          <p:cNvSpPr txBox="1"/>
          <p:nvPr/>
        </p:nvSpPr>
        <p:spPr>
          <a:xfrm>
            <a:off x="1715979" y="1698256"/>
            <a:ext cx="8760041" cy="2806025"/>
          </a:xfrm>
          <a:prstGeom prst="rect">
            <a:avLst/>
          </a:prstGeom>
          <a:noFill/>
        </p:spPr>
        <p:txBody>
          <a:bodyPr wrap="square">
            <a:spAutoFit/>
          </a:bodyPr>
          <a:lstStyle/>
          <a:p>
            <a:pPr>
              <a:lnSpc>
                <a:spcPct val="150000"/>
              </a:lnSpc>
            </a:pPr>
            <a:r>
              <a:rPr lang="zh-CN" altLang="en-US" sz="2400" dirty="0"/>
              <a:t>      总的看来，允许偏差都相当小。进一步分析可知，速度越大，角度的允许偏差越小，而速度的允许偏差越大，且对角度的要求比对速度的要求严格</a:t>
            </a:r>
            <a:r>
              <a:rPr lang="en-US" altLang="zh-CN" sz="2400" dirty="0"/>
              <a:t>;</a:t>
            </a:r>
            <a:r>
              <a:rPr lang="zh-CN" altLang="en-US" sz="2400" dirty="0"/>
              <a:t>出手速度一定时，高度越大，虽然也是角度的允许偏差越小，速度的允许偏差越大，但这时对角度和速度的要求都相对较低。</a:t>
            </a:r>
          </a:p>
        </p:txBody>
      </p:sp>
      <p:sp>
        <p:nvSpPr>
          <p:cNvPr id="4" name="矩形 50">
            <a:extLst>
              <a:ext uri="{FF2B5EF4-FFF2-40B4-BE49-F238E27FC236}">
                <a16:creationId xmlns:a16="http://schemas.microsoft.com/office/drawing/2014/main" id="{E79DDC2D-A306-48BF-8AF3-9967455A4760}"/>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9">
            <a:extLst>
              <a:ext uri="{FF2B5EF4-FFF2-40B4-BE49-F238E27FC236}">
                <a16:creationId xmlns:a16="http://schemas.microsoft.com/office/drawing/2014/main" id="{CA74AA93-23C0-4BCF-90BD-1FDC03E3C3E4}"/>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校徽">
            <a:extLst>
              <a:ext uri="{FF2B5EF4-FFF2-40B4-BE49-F238E27FC236}">
                <a16:creationId xmlns:a16="http://schemas.microsoft.com/office/drawing/2014/main" id="{AA85EA47-534F-41EA-BE11-7D6AC814D2A6}"/>
              </a:ext>
            </a:extLst>
          </p:cNvPr>
          <p:cNvPicPr>
            <a:picLocks noChangeAspect="1"/>
          </p:cNvPicPr>
          <p:nvPr/>
        </p:nvPicPr>
        <p:blipFill>
          <a:blip r:embed="rId2"/>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253383504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CED9D22D-D4DF-4555-8A70-861C32C7763A}"/>
              </a:ext>
            </a:extLst>
          </p:cNvPr>
          <p:cNvSpPr txBox="1"/>
          <p:nvPr/>
        </p:nvSpPr>
        <p:spPr>
          <a:xfrm>
            <a:off x="1946429" y="1898861"/>
            <a:ext cx="8520344" cy="3785652"/>
          </a:xfrm>
          <a:prstGeom prst="rect">
            <a:avLst/>
          </a:prstGeom>
          <a:noFill/>
        </p:spPr>
        <p:txBody>
          <a:bodyPr wrap="square">
            <a:spAutoFit/>
          </a:bodyPr>
          <a:lstStyle/>
          <a:p>
            <a:r>
              <a:rPr lang="zh-CN" altLang="en-US" sz="2400" dirty="0"/>
              <a:t>当考虑空气阻力的影响时，出手角度有什么变化。考虑水平方向的阻力时，应该用微分方程求解球心的运动轨迹，由于阻力很小，可作适当简化</a:t>
            </a:r>
            <a:r>
              <a:rPr lang="en-US" altLang="zh-CN" sz="2400" dirty="0"/>
              <a:t>.</a:t>
            </a:r>
            <a:r>
              <a:rPr lang="zh-CN" altLang="en-US" sz="2400" dirty="0"/>
              <a:t>然后与前面类似的作各种计算</a:t>
            </a:r>
            <a:r>
              <a:rPr lang="en-US" altLang="zh-CN" sz="2400" dirty="0"/>
              <a:t>.</a:t>
            </a:r>
            <a:br>
              <a:rPr lang="en-US" altLang="zh-CN" sz="2400" dirty="0"/>
            </a:br>
            <a:br>
              <a:rPr lang="en-US" altLang="zh-CN" sz="2400" dirty="0"/>
            </a:br>
            <a:r>
              <a:rPr lang="zh-CN" altLang="en-US" sz="2400" dirty="0"/>
              <a:t>假设只考虑水平方向的阻力</a:t>
            </a:r>
            <a:r>
              <a:rPr lang="en-US" altLang="zh-CN" sz="2400" dirty="0"/>
              <a:t>,</a:t>
            </a:r>
            <a:r>
              <a:rPr lang="zh-CN" altLang="en-US" sz="2400" dirty="0"/>
              <a:t>且阻力与速度成正比，设比例系数为</a:t>
            </a:r>
            <a:r>
              <a:rPr lang="en-US" altLang="zh-CN" sz="2400" dirty="0"/>
              <a:t>k</a:t>
            </a:r>
            <a:r>
              <a:rPr lang="zh-CN" altLang="en-US" sz="2400" dirty="0"/>
              <a:t>，这时水平方向的运动由微分方程</a:t>
            </a:r>
            <a:endParaRPr lang="en-US" altLang="zh-CN" sz="2400" dirty="0"/>
          </a:p>
          <a:p>
            <a:endParaRPr lang="en-US" altLang="zh-CN" sz="2400" dirty="0"/>
          </a:p>
          <a:p>
            <a:r>
              <a:rPr lang="en-US" altLang="zh-CN" sz="2400" dirty="0"/>
              <a:t>x..+</a:t>
            </a:r>
            <a:r>
              <a:rPr lang="en-US" altLang="zh-CN" sz="2400" dirty="0" err="1"/>
              <a:t>kx</a:t>
            </a:r>
            <a:r>
              <a:rPr lang="en-US" altLang="zh-CN" sz="2400" dirty="0"/>
              <a:t>.=0, x(0)=0, x.(0)=</a:t>
            </a:r>
            <a:r>
              <a:rPr lang="en-US" altLang="zh-CN" sz="2400" dirty="0" err="1"/>
              <a:t>vcos</a:t>
            </a:r>
            <a:r>
              <a:rPr lang="en-US" altLang="zh-CN" sz="2400" dirty="0"/>
              <a:t>α(16)</a:t>
            </a:r>
          </a:p>
          <a:p>
            <a:endParaRPr lang="en-US" altLang="zh-CN" sz="2400" dirty="0"/>
          </a:p>
          <a:p>
            <a:r>
              <a:rPr lang="zh-CN" altLang="en-US" sz="2400" dirty="0"/>
              <a:t>描述。</a:t>
            </a:r>
          </a:p>
        </p:txBody>
      </p:sp>
      <p:sp>
        <p:nvSpPr>
          <p:cNvPr id="4" name="Rectangle">
            <a:extLst>
              <a:ext uri="{FF2B5EF4-FFF2-40B4-BE49-F238E27FC236}">
                <a16:creationId xmlns:a16="http://schemas.microsoft.com/office/drawing/2014/main" id="{914AF8A1-9CE9-45D6-BBA7-FE3397A16B08}"/>
              </a:ext>
            </a:extLst>
          </p:cNvPr>
          <p:cNvSpPr/>
          <p:nvPr/>
        </p:nvSpPr>
        <p:spPr>
          <a:xfrm>
            <a:off x="4047250" y="670571"/>
            <a:ext cx="4094540" cy="871597"/>
          </a:xfrm>
          <a:prstGeom prst="rect">
            <a:avLst/>
          </a:prstGeom>
          <a:solidFill>
            <a:srgbClr val="ED6D4F"/>
          </a:solidFill>
          <a:ln w="12700">
            <a:miter lim="400000"/>
          </a:ln>
        </p:spPr>
        <p:txBody>
          <a:bodyPr lIns="50800" tIns="50800" rIns="50800" bIns="50800" anchor="ctr"/>
          <a:lstStyle/>
          <a:p>
            <a:pPr algn="ctr">
              <a:defRPr sz="3200">
                <a:solidFill>
                  <a:srgbClr val="FFFFFF"/>
                </a:solidFill>
                <a:latin typeface="Helvetica Light"/>
                <a:ea typeface="Helvetica Light"/>
                <a:cs typeface="Helvetica Light"/>
                <a:sym typeface="Helvetica Light"/>
              </a:defRPr>
            </a:pPr>
            <a:r>
              <a:rPr lang="zh-CN" altLang="en-US" sz="3200" dirty="0"/>
              <a:t>模型的进一步讨论</a:t>
            </a:r>
            <a:endParaRPr sz="3200" dirty="0">
              <a:solidFill>
                <a:schemeClr val="bg1"/>
              </a:solidFill>
              <a:latin typeface="Trebuchet MS" panose="020B0603020202020204" pitchFamily="34" charset="0"/>
              <a:sym typeface="Helvetica" pitchFamily="2" charset="0"/>
            </a:endParaRPr>
          </a:p>
        </p:txBody>
      </p:sp>
      <p:sp>
        <p:nvSpPr>
          <p:cNvPr id="5" name="矩形 50">
            <a:extLst>
              <a:ext uri="{FF2B5EF4-FFF2-40B4-BE49-F238E27FC236}">
                <a16:creationId xmlns:a16="http://schemas.microsoft.com/office/drawing/2014/main" id="{7DCA0758-B4E1-43AB-94CC-E5A1AA7963CD}"/>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49">
            <a:extLst>
              <a:ext uri="{FF2B5EF4-FFF2-40B4-BE49-F238E27FC236}">
                <a16:creationId xmlns:a16="http://schemas.microsoft.com/office/drawing/2014/main" id="{5D4076A8-7833-4033-AC23-014D6665A183}"/>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校徽">
            <a:extLst>
              <a:ext uri="{FF2B5EF4-FFF2-40B4-BE49-F238E27FC236}">
                <a16:creationId xmlns:a16="http://schemas.microsoft.com/office/drawing/2014/main" id="{D7DEFD1B-9728-402A-B64C-EF7123957518}"/>
              </a:ext>
            </a:extLst>
          </p:cNvPr>
          <p:cNvPicPr>
            <a:picLocks noChangeAspect="1"/>
          </p:cNvPicPr>
          <p:nvPr/>
        </p:nvPicPr>
        <p:blipFill>
          <a:blip r:embed="rId2"/>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41946386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5E334EE6-A044-4342-8179-EDB5DCA9CA82}"/>
              </a:ext>
            </a:extLst>
          </p:cNvPr>
          <p:cNvSpPr txBox="1"/>
          <p:nvPr/>
        </p:nvSpPr>
        <p:spPr>
          <a:xfrm>
            <a:off x="1693785" y="1281005"/>
            <a:ext cx="8804429" cy="3452355"/>
          </a:xfrm>
          <a:prstGeom prst="rect">
            <a:avLst/>
          </a:prstGeom>
          <a:noFill/>
        </p:spPr>
        <p:txBody>
          <a:bodyPr wrap="square">
            <a:spAutoFit/>
          </a:bodyPr>
          <a:lstStyle/>
          <a:p>
            <a:r>
              <a:rPr lang="zh-CN" altLang="en-US" sz="2400" dirty="0"/>
              <a:t>其解为</a:t>
            </a:r>
            <a:br>
              <a:rPr lang="zh-CN" altLang="en-US" sz="2400" dirty="0"/>
            </a:br>
            <a:endParaRPr lang="en-US" altLang="zh-CN" sz="2400" dirty="0"/>
          </a:p>
          <a:p>
            <a:endParaRPr lang="en-US" altLang="zh-CN" sz="3000" i="1" dirty="0">
              <a:latin typeface="Cambria Math" panose="02040503050406030204" charset="0"/>
              <a:ea typeface="+mj-ea"/>
            </a:endParaRPr>
          </a:p>
          <a:p>
            <a:pPr>
              <a:lnSpc>
                <a:spcPct val="150000"/>
              </a:lnSpc>
            </a:pPr>
            <a:br>
              <a:rPr lang="zh-CN" altLang="en-US" sz="2400" dirty="0"/>
            </a:br>
            <a:r>
              <a:rPr lang="zh-CN" altLang="en-US" sz="2400" dirty="0"/>
              <a:t>因为阻力不大</a:t>
            </a:r>
            <a:r>
              <a:rPr lang="en-US" altLang="zh-CN" sz="2400" dirty="0"/>
              <a:t>(</a:t>
            </a:r>
            <a:r>
              <a:rPr lang="zh-CN" altLang="en-US" sz="2400" dirty="0"/>
              <a:t>不超过</a:t>
            </a:r>
            <a:r>
              <a:rPr lang="en-US" altLang="zh-CN" sz="2400" dirty="0"/>
              <a:t>0.05</a:t>
            </a:r>
            <a:r>
              <a:rPr lang="zh-CN" altLang="en-US" sz="2400" dirty="0"/>
              <a:t>每秒</a:t>
            </a:r>
            <a:r>
              <a:rPr lang="en-US" altLang="zh-CN" sz="2400" dirty="0"/>
              <a:t>)</a:t>
            </a:r>
            <a:r>
              <a:rPr lang="zh-CN" altLang="en-US" sz="2400" dirty="0"/>
              <a:t>，时间</a:t>
            </a:r>
            <a:r>
              <a:rPr lang="en-US" altLang="zh-CN" sz="2400" dirty="0"/>
              <a:t>t</a:t>
            </a:r>
            <a:r>
              <a:rPr lang="zh-CN" altLang="en-US" sz="2400" dirty="0"/>
              <a:t>也很小</a:t>
            </a:r>
            <a:r>
              <a:rPr lang="en-US" altLang="zh-CN" sz="2400" dirty="0"/>
              <a:t>(</a:t>
            </a:r>
            <a:r>
              <a:rPr lang="zh-CN" altLang="en-US" sz="2400" dirty="0"/>
              <a:t>约</a:t>
            </a:r>
            <a:r>
              <a:rPr lang="en-US" altLang="zh-CN" sz="2400" dirty="0"/>
              <a:t>1</a:t>
            </a:r>
            <a:r>
              <a:rPr lang="zh-CN" altLang="en-US" sz="2400" dirty="0"/>
              <a:t>秒</a:t>
            </a:r>
            <a:r>
              <a:rPr lang="en-US" altLang="zh-CN" sz="2400" dirty="0"/>
              <a:t>),</a:t>
            </a:r>
            <a:r>
              <a:rPr lang="zh-CN" altLang="en-US" sz="2400" dirty="0"/>
              <a:t>所以将</a:t>
            </a:r>
            <a:r>
              <a:rPr lang="en-US" altLang="zh-CN" sz="2400" dirty="0"/>
              <a:t>(17)</a:t>
            </a:r>
            <a:r>
              <a:rPr lang="zh-CN" altLang="en-US" sz="2400" dirty="0"/>
              <a:t>式中的</a:t>
            </a:r>
            <a:r>
              <a:rPr lang="en-US" altLang="zh-CN" sz="2400" dirty="0"/>
              <a:t>e*</a:t>
            </a:r>
            <a:r>
              <a:rPr lang="zh-CN" altLang="en-US" sz="2400" dirty="0"/>
              <a:t>做泰勒展开后忽略二阶以上项得到</a:t>
            </a:r>
            <a:r>
              <a:rPr lang="en-US" altLang="zh-CN" sz="2400" dirty="0"/>
              <a:t>(</a:t>
            </a:r>
            <a:r>
              <a:rPr lang="zh-CN" altLang="en-US" sz="2400" dirty="0"/>
              <a:t>不考虑竖直方向的阻力</a:t>
            </a:r>
            <a:r>
              <a:rPr lang="en-US" altLang="zh-CN" sz="2400" dirty="0"/>
              <a:t>,</a:t>
            </a:r>
            <a:r>
              <a:rPr lang="zh-CN" altLang="en-US" sz="2400" dirty="0"/>
              <a:t>故</a:t>
            </a:r>
            <a:r>
              <a:rPr lang="en-US" altLang="zh-CN" sz="2400" dirty="0"/>
              <a:t>y(t)</a:t>
            </a:r>
            <a:r>
              <a:rPr lang="zh-CN" altLang="en-US" sz="2400" dirty="0"/>
              <a:t>仍与</a:t>
            </a:r>
            <a:r>
              <a:rPr lang="en-US" altLang="zh-CN" sz="2400" dirty="0"/>
              <a:t>(1)</a:t>
            </a:r>
            <a:r>
              <a:rPr lang="zh-CN" altLang="en-US" sz="2400" dirty="0"/>
              <a:t>式相同</a:t>
            </a:r>
            <a:r>
              <a:rPr lang="en-US" altLang="zh-CN" sz="2400" dirty="0"/>
              <a:t>),</a:t>
            </a:r>
            <a:r>
              <a:rPr lang="zh-CN" altLang="en-US" sz="2400" dirty="0"/>
              <a:t>得到</a:t>
            </a:r>
          </a:p>
        </p:txBody>
      </p:sp>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4C085D46-843D-4D31-A696-CF2391B56FB0}"/>
                  </a:ext>
                </a:extLst>
              </p:cNvPr>
              <p:cNvSpPr txBox="1"/>
              <p:nvPr/>
            </p:nvSpPr>
            <p:spPr>
              <a:xfrm>
                <a:off x="3373514" y="1873189"/>
                <a:ext cx="4003831" cy="744114"/>
              </a:xfrm>
              <a:prstGeom prst="rect">
                <a:avLst/>
              </a:prstGeom>
              <a:noFill/>
            </p:spPr>
            <p:txBody>
              <a:bodyPr wrap="square" lIns="0" tIns="0" rIns="0" bIns="0" rtlCol="0">
                <a:spAutoFit/>
              </a:bodyPr>
              <a:lstStyle/>
              <a:p>
                <a:r>
                  <a:rPr lang="en-US" altLang="zh-CN" sz="3000" i="1" dirty="0">
                    <a:latin typeface="Cambria Math" panose="02040503050406030204" charset="0"/>
                    <a:ea typeface="+mj-ea"/>
                    <a:cs typeface="Cambria Math" panose="02040503050406030204" charset="0"/>
                  </a:rPr>
                  <a:t>x</a:t>
                </a:r>
                <a:r>
                  <a:rPr lang="zh-CN" altLang="en-US" sz="3000" i="1" dirty="0">
                    <a:latin typeface="Cambria Math" panose="02040503050406030204" charset="0"/>
                    <a:ea typeface="+mj-ea"/>
                    <a:cs typeface="Cambria Math" panose="02040503050406030204" charset="0"/>
                  </a:rPr>
                  <a:t>（</a:t>
                </a:r>
                <a:r>
                  <a:rPr lang="en-US" altLang="zh-CN" sz="3000" i="1" dirty="0">
                    <a:latin typeface="Cambria Math" panose="02040503050406030204" charset="0"/>
                    <a:ea typeface="+mj-ea"/>
                    <a:cs typeface="Cambria Math" panose="02040503050406030204" charset="0"/>
                  </a:rPr>
                  <a:t>t</a:t>
                </a:r>
                <a:r>
                  <a:rPr lang="zh-CN" altLang="en-US" sz="3000" i="1" dirty="0">
                    <a:latin typeface="Cambria Math" panose="02040503050406030204" charset="0"/>
                    <a:ea typeface="+mj-ea"/>
                    <a:cs typeface="Cambria Math" panose="02040503050406030204" charset="0"/>
                  </a:rPr>
                  <a:t>）</a:t>
                </a:r>
                <a:r>
                  <a:rPr lang="en-US" altLang="zh-CN" sz="3000" i="1" dirty="0">
                    <a:latin typeface="Cambria Math" panose="02040503050406030204" charset="0"/>
                    <a:ea typeface="+mj-ea"/>
                    <a:cs typeface="Cambria Math" panose="02040503050406030204" charset="0"/>
                  </a:rPr>
                  <a:t>=</a:t>
                </a:r>
                <a:r>
                  <a:rPr lang="en-US" altLang="zh-CN" sz="3000" i="1" dirty="0" err="1">
                    <a:latin typeface="Cambria Math" panose="02040503050406030204" charset="0"/>
                    <a:ea typeface="+mj-ea"/>
                    <a:cs typeface="Cambria Math" panose="02040503050406030204" charset="0"/>
                  </a:rPr>
                  <a:t>vcos</a:t>
                </a:r>
                <a:r>
                  <a:rPr lang="en-US" altLang="zh-CN" sz="3000" i="1" dirty="0">
                    <a:latin typeface="Cambria Math" panose="02040503050406030204" charset="0"/>
                    <a:ea typeface="+mj-ea"/>
                    <a:cs typeface="Cambria Math" panose="02040503050406030204" charset="0"/>
                  </a:rPr>
                  <a:t>α</a:t>
                </a:r>
                <a14:m>
                  <m:oMath xmlns:m="http://schemas.openxmlformats.org/officeDocument/2006/math">
                    <m:f>
                      <m:fPr>
                        <m:ctrlPr>
                          <a:rPr lang="en-US" altLang="zh-CN" sz="3000" i="1">
                            <a:latin typeface="Cambria Math" panose="02040503050406030204" pitchFamily="18" charset="0"/>
                            <a:ea typeface="+mj-ea"/>
                            <a:cs typeface="Cambria Math" panose="02040503050406030204" charset="0"/>
                          </a:rPr>
                        </m:ctrlPr>
                      </m:fPr>
                      <m:num>
                        <m:r>
                          <a:rPr lang="en-US" altLang="zh-CN" sz="3000" i="1">
                            <a:latin typeface="Cambria Math" panose="02040503050406030204" charset="0"/>
                            <a:ea typeface="+mj-ea"/>
                            <a:cs typeface="Cambria Math" panose="02040503050406030204" charset="0"/>
                          </a:rPr>
                          <m:t>1−</m:t>
                        </m:r>
                        <m:sSup>
                          <m:sSupPr>
                            <m:ctrlPr>
                              <a:rPr lang="en-US" altLang="zh-CN" sz="3000" i="1">
                                <a:latin typeface="Cambria Math" panose="02040503050406030204" pitchFamily="18" charset="0"/>
                                <a:ea typeface="+mj-ea"/>
                                <a:cs typeface="Cambria Math" panose="02040503050406030204" charset="0"/>
                              </a:rPr>
                            </m:ctrlPr>
                          </m:sSupPr>
                          <m:e>
                            <m:r>
                              <a:rPr lang="en-US" altLang="zh-CN" sz="3000" i="1">
                                <a:latin typeface="Cambria Math" panose="02040503050406030204" charset="0"/>
                                <a:ea typeface="+mj-ea"/>
                                <a:cs typeface="Cambria Math" panose="02040503050406030204" charset="0"/>
                              </a:rPr>
                              <m:t>𝑒</m:t>
                            </m:r>
                          </m:e>
                          <m:sup>
                            <m:r>
                              <a:rPr lang="en-US" altLang="zh-CN" sz="3000" i="1">
                                <a:latin typeface="Cambria Math" panose="02040503050406030204" charset="0"/>
                                <a:ea typeface="+mj-ea"/>
                                <a:cs typeface="Cambria Math" panose="02040503050406030204" charset="0"/>
                              </a:rPr>
                              <m:t>−</m:t>
                            </m:r>
                            <m:r>
                              <m:rPr>
                                <m:sty m:val="p"/>
                              </m:rPr>
                              <a:rPr lang="en-US" altLang="zh-CN" sz="3000" i="1">
                                <a:latin typeface="Cambria Math" panose="02040503050406030204" charset="0"/>
                                <a:ea typeface="+mj-ea"/>
                                <a:cs typeface="Cambria Math" panose="02040503050406030204" charset="0"/>
                              </a:rPr>
                              <m:t>k</m:t>
                            </m:r>
                            <m:r>
                              <a:rPr lang="en-US" altLang="zh-CN" sz="3000" i="1">
                                <a:latin typeface="Cambria Math" panose="02040503050406030204" charset="0"/>
                                <a:ea typeface="+mj-ea"/>
                                <a:cs typeface="Cambria Math" panose="02040503050406030204" charset="0"/>
                              </a:rPr>
                              <m:t>𝑡</m:t>
                            </m:r>
                          </m:sup>
                        </m:sSup>
                      </m:num>
                      <m:den>
                        <m:r>
                          <m:rPr>
                            <m:sty m:val="p"/>
                          </m:rPr>
                          <a:rPr lang="en-US" altLang="zh-CN" sz="3000" i="1">
                            <a:latin typeface="Cambria Math" panose="02040503050406030204" charset="0"/>
                            <a:ea typeface="+mj-ea"/>
                            <a:cs typeface="Cambria Math" panose="02040503050406030204" charset="0"/>
                          </a:rPr>
                          <m:t>k</m:t>
                        </m:r>
                      </m:den>
                    </m:f>
                  </m:oMath>
                </a14:m>
                <a:endParaRPr lang="zh-CN" altLang="en-US" sz="3000" i="1" dirty="0">
                  <a:latin typeface="Cambria Math" panose="02040503050406030204" charset="0"/>
                  <a:ea typeface="+mj-ea"/>
                  <a:cs typeface="Cambria Math" panose="02040503050406030204" charset="0"/>
                </a:endParaRPr>
              </a:p>
            </p:txBody>
          </p:sp>
        </mc:Choice>
        <mc:Fallback xmlns="">
          <p:sp>
            <p:nvSpPr>
              <p:cNvPr id="4" name="文本框 3">
                <a:extLst>
                  <a:ext uri="{FF2B5EF4-FFF2-40B4-BE49-F238E27FC236}">
                    <a16:creationId xmlns:a16="http://schemas.microsoft.com/office/drawing/2014/main" id="{4C085D46-843D-4D31-A696-CF2391B56FB0}"/>
                  </a:ext>
                </a:extLst>
              </p:cNvPr>
              <p:cNvSpPr txBox="1">
                <a:spLocks noRot="1" noChangeAspect="1" noMove="1" noResize="1" noEditPoints="1" noAdjustHandles="1" noChangeArrowheads="1" noChangeShapeType="1" noTextEdit="1"/>
              </p:cNvSpPr>
              <p:nvPr/>
            </p:nvSpPr>
            <p:spPr>
              <a:xfrm>
                <a:off x="3373514" y="1873189"/>
                <a:ext cx="4003831" cy="744114"/>
              </a:xfrm>
              <a:prstGeom prst="rect">
                <a:avLst/>
              </a:prstGeom>
              <a:blipFill>
                <a:blip r:embed="rId2"/>
                <a:stretch>
                  <a:fillRect l="-5784" b="-1885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5" name="标题 1">
                <a:extLst>
                  <a:ext uri="{FF2B5EF4-FFF2-40B4-BE49-F238E27FC236}">
                    <a16:creationId xmlns:a16="http://schemas.microsoft.com/office/drawing/2014/main" id="{80E60160-88F9-4B49-85CB-5C372E735594}"/>
                  </a:ext>
                </a:extLst>
              </p:cNvPr>
              <p:cNvSpPr txBox="1">
                <a:spLocks/>
              </p:cNvSpPr>
              <p:nvPr/>
            </p:nvSpPr>
            <p:spPr>
              <a:xfrm>
                <a:off x="3373514" y="4902037"/>
                <a:ext cx="4527613" cy="1506416"/>
              </a:xfrm>
              <a:prstGeom prst="rect">
                <a:avLst/>
              </a:prstGeom>
            </p:spPr>
            <p:txBody>
              <a:bodyPr>
                <a:normAutofit fontScale="67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14:m>
                  <m:oMath xmlns:m="http://schemas.openxmlformats.org/officeDocument/2006/math">
                    <m:r>
                      <a:rPr lang="en-US" altLang="zh-CN" i="1" smtClean="0">
                        <a:latin typeface="Cambria Math" panose="02040503050406030204" charset="0"/>
                        <a:cs typeface="Cambria Math" panose="02040503050406030204" charset="0"/>
                      </a:rPr>
                      <m:t>𝑥</m:t>
                    </m:r>
                    <m:r>
                      <a:rPr lang="en-US" altLang="zh-CN" i="1" smtClean="0">
                        <a:latin typeface="Cambria Math" panose="02040503050406030204" charset="0"/>
                        <a:cs typeface="Cambria Math" panose="02040503050406030204" charset="0"/>
                      </a:rPr>
                      <m:t>(</m:t>
                    </m:r>
                    <m:r>
                      <a:rPr lang="en-US" altLang="zh-CN" i="1" smtClean="0">
                        <a:latin typeface="Cambria Math" panose="02040503050406030204" charset="0"/>
                        <a:cs typeface="Cambria Math" panose="02040503050406030204" charset="0"/>
                      </a:rPr>
                      <m:t>𝑡</m:t>
                    </m:r>
                    <m:r>
                      <a:rPr lang="en-US" altLang="zh-CN" i="1" smtClean="0">
                        <a:latin typeface="Cambria Math" panose="02040503050406030204" charset="0"/>
                        <a:cs typeface="Cambria Math" panose="02040503050406030204" charset="0"/>
                      </a:rPr>
                      <m:t>)=</m:t>
                    </m:r>
                    <m:r>
                      <a:rPr lang="en-US" altLang="zh-CN" i="1" smtClean="0">
                        <a:latin typeface="Cambria Math" panose="02040503050406030204" charset="0"/>
                        <a:cs typeface="Cambria Math" panose="02040503050406030204" charset="0"/>
                      </a:rPr>
                      <m:t>𝑣</m:t>
                    </m:r>
                    <m:r>
                      <a:rPr lang="en-US" altLang="zh-CN" i="1" smtClean="0">
                        <a:latin typeface="Cambria Math" panose="02040503050406030204" charset="0"/>
                        <a:cs typeface="Cambria Math" panose="02040503050406030204" charset="0"/>
                      </a:rPr>
                      <m:t> </m:t>
                    </m:r>
                    <m:r>
                      <a:rPr lang="en-US" altLang="zh-CN" i="1" smtClean="0">
                        <a:latin typeface="Cambria Math" panose="02040503050406030204" charset="0"/>
                        <a:cs typeface="Cambria Math" panose="02040503050406030204" charset="0"/>
                      </a:rPr>
                      <m:t>𝑐𝑜𝑠</m:t>
                    </m:r>
                    <m:r>
                      <a:rPr lang="en-US" altLang="zh-CN" i="1" smtClean="0">
                        <a:latin typeface="Cambria Math" panose="02040503050406030204" charset="0"/>
                        <a:cs typeface="Cambria Math" panose="02040503050406030204" charset="0"/>
                      </a:rPr>
                      <m:t>𝛼</m:t>
                    </m:r>
                    <m:r>
                      <a:rPr lang="en-US" altLang="zh-CN" i="1" smtClean="0">
                        <a:latin typeface="Cambria Math" panose="02040503050406030204" charset="0"/>
                        <a:cs typeface="Cambria Math" panose="02040503050406030204" charset="0"/>
                      </a:rPr>
                      <m:t>𝑡</m:t>
                    </m:r>
                  </m:oMath>
                </a14:m>
                <a:r>
                  <a:rPr lang="en-US" altLang="zh-CN" i="1" dirty="0">
                    <a:latin typeface="Cambria Math" panose="02040503050406030204" charset="0"/>
                    <a:cs typeface="Cambria Math" panose="02040503050406030204" charset="0"/>
                  </a:rPr>
                  <a:t>- </a:t>
                </a:r>
                <a14:m>
                  <m:oMath xmlns:m="http://schemas.openxmlformats.org/officeDocument/2006/math">
                    <m:f>
                      <m:fPr>
                        <m:ctrlPr>
                          <a:rPr lang="en-US" altLang="zh-CN" i="1" dirty="0">
                            <a:latin typeface="Cambria Math" panose="02040503050406030204" pitchFamily="18" charset="0"/>
                            <a:cs typeface="Cambria Math" panose="02040503050406030204" charset="0"/>
                          </a:rPr>
                        </m:ctrlPr>
                      </m:fPr>
                      <m:num>
                        <m:r>
                          <m:rPr>
                            <m:nor/>
                          </m:rPr>
                          <a:rPr lang="en-US" altLang="zh-CN" i="1" dirty="0">
                            <a:latin typeface="Cambria Math" panose="02040503050406030204" charset="0"/>
                            <a:cs typeface="Cambria Math" panose="02040503050406030204" charset="0"/>
                          </a:rPr>
                          <m:t>kvcoaα</m:t>
                        </m:r>
                        <m:sSup>
                          <m:sSupPr>
                            <m:ctrlPr>
                              <a:rPr lang="en-US" altLang="zh-CN" i="1" dirty="0">
                                <a:latin typeface="Cambria Math" panose="02040503050406030204" pitchFamily="18" charset="0"/>
                                <a:cs typeface="Cambria Math" panose="02040503050406030204" charset="0"/>
                              </a:rPr>
                            </m:ctrlPr>
                          </m:sSupPr>
                          <m:e>
                            <m:r>
                              <a:rPr lang="en-US" altLang="zh-CN" i="1" dirty="0">
                                <a:latin typeface="Cambria Math" panose="02040503050406030204" charset="0"/>
                                <a:cs typeface="Cambria Math" panose="02040503050406030204" charset="0"/>
                              </a:rPr>
                              <m:t>𝑡</m:t>
                            </m:r>
                          </m:e>
                          <m:sup>
                            <m:r>
                              <a:rPr lang="en-US" altLang="zh-CN" i="1" dirty="0">
                                <a:latin typeface="Cambria Math" panose="02040503050406030204" charset="0"/>
                                <a:cs typeface="Cambria Math" panose="02040503050406030204" charset="0"/>
                              </a:rPr>
                              <m:t>2</m:t>
                            </m:r>
                          </m:sup>
                        </m:sSup>
                      </m:num>
                      <m:den>
                        <m:r>
                          <a:rPr lang="en-US" altLang="zh-CN" i="1" dirty="0">
                            <a:latin typeface="Cambria Math" panose="02040503050406030204" charset="0"/>
                            <a:cs typeface="Cambria Math" panose="02040503050406030204" charset="0"/>
                          </a:rPr>
                          <m:t>2</m:t>
                        </m:r>
                      </m:den>
                    </m:f>
                  </m:oMath>
                </a14:m>
                <a:endParaRPr lang="en-US" altLang="zh-CN" i="1" dirty="0">
                  <a:latin typeface="Cambria Math" panose="02040503050406030204" charset="0"/>
                  <a:cs typeface="Cambria Math" panose="02040503050406030204" charset="0"/>
                </a:endParaRPr>
              </a:p>
              <a:p>
                <a:pPr/>
                <a14:m>
                  <m:oMathPara xmlns:m="http://schemas.openxmlformats.org/officeDocument/2006/math">
                    <m:oMathParaPr>
                      <m:jc m:val="centerGroup"/>
                    </m:oMathParaPr>
                    <m:oMath xmlns:m="http://schemas.openxmlformats.org/officeDocument/2006/math">
                      <m:r>
                        <a:rPr lang="en-US" altLang="zh-CN" i="1">
                          <a:latin typeface="Cambria Math" panose="02040503050406030204" charset="0"/>
                          <a:cs typeface="Cambria Math" panose="02040503050406030204" charset="0"/>
                        </a:rPr>
                        <m:t>𝑦</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𝑡</m:t>
                      </m:r>
                      <m:r>
                        <a:rPr lang="en-US" altLang="zh-CN" i="1">
                          <a:latin typeface="Cambria Math" panose="02040503050406030204" charset="0"/>
                          <a:cs typeface="Cambria Math" panose="02040503050406030204" charset="0"/>
                        </a:rPr>
                        <m:t>)=</m:t>
                      </m:r>
                      <m:r>
                        <a:rPr lang="en-US" altLang="zh-CN" i="1">
                          <a:latin typeface="Cambria Math" panose="02040503050406030204" charset="0"/>
                          <a:cs typeface="Cambria Math" panose="02040503050406030204" charset="0"/>
                        </a:rPr>
                        <m:t>𝑣</m:t>
                      </m:r>
                      <m:r>
                        <a:rPr lang="en-US" altLang="zh-CN" i="1">
                          <a:latin typeface="Cambria Math" panose="02040503050406030204" charset="0"/>
                          <a:cs typeface="Cambria Math" panose="02040503050406030204" charset="0"/>
                        </a:rPr>
                        <m:t> </m:t>
                      </m:r>
                      <m:r>
                        <a:rPr lang="en-US" altLang="zh-CN" i="1">
                          <a:latin typeface="Cambria Math" panose="02040503050406030204" charset="0"/>
                          <a:cs typeface="Cambria Math" panose="02040503050406030204" charset="0"/>
                        </a:rPr>
                        <m:t>𝑠𝑖𝑛</m:t>
                      </m:r>
                      <m:r>
                        <a:rPr lang="en-US" altLang="zh-CN" i="1">
                          <a:latin typeface="Cambria Math" panose="02040503050406030204" charset="0"/>
                          <a:cs typeface="Cambria Math" panose="02040503050406030204" charset="0"/>
                        </a:rPr>
                        <m:t>𝛼</m:t>
                      </m:r>
                      <m:r>
                        <a:rPr lang="en-US" altLang="zh-CN" i="1">
                          <a:latin typeface="Cambria Math" panose="02040503050406030204" charset="0"/>
                          <a:cs typeface="Cambria Math" panose="02040503050406030204" charset="0"/>
                        </a:rPr>
                        <m:t>𝑡</m:t>
                      </m:r>
                      <m:r>
                        <a:rPr lang="en-US" altLang="zh-CN" i="1">
                          <a:latin typeface="Cambria Math" panose="02040503050406030204" charset="0"/>
                          <a:cs typeface="Cambria Math" panose="02040503050406030204" charset="0"/>
                        </a:rPr>
                        <m:t>−</m:t>
                      </m:r>
                      <m:f>
                        <m:fPr>
                          <m:ctrlPr>
                            <a:rPr lang="en-US" altLang="zh-CN" i="1">
                              <a:latin typeface="Cambria Math" panose="02040503050406030204" pitchFamily="18" charset="0"/>
                              <a:cs typeface="Cambria Math" panose="02040503050406030204" charset="0"/>
                            </a:rPr>
                          </m:ctrlPr>
                        </m:fPr>
                        <m:num>
                          <m:sSup>
                            <m:sSupPr>
                              <m:ctrlPr>
                                <a:rPr lang="en-US" altLang="zh-CN" i="1">
                                  <a:latin typeface="Cambria Math" panose="02040503050406030204" pitchFamily="18" charset="0"/>
                                  <a:cs typeface="Cambria Math" panose="02040503050406030204" charset="0"/>
                                </a:rPr>
                              </m:ctrlPr>
                            </m:sSupPr>
                            <m:e>
                              <m:r>
                                <a:rPr lang="en-US" altLang="zh-CN" i="1">
                                  <a:latin typeface="Cambria Math" panose="02040503050406030204" charset="0"/>
                                  <a:cs typeface="Cambria Math" panose="02040503050406030204" charset="0"/>
                                </a:rPr>
                                <m:t>𝑔𝑡</m:t>
                              </m:r>
                            </m:e>
                            <m:sup>
                              <m:r>
                                <a:rPr lang="en-US" altLang="zh-CN" i="1">
                                  <a:latin typeface="Cambria Math" panose="02040503050406030204" charset="0"/>
                                  <a:cs typeface="Cambria Math" panose="02040503050406030204" charset="0"/>
                                </a:rPr>
                                <m:t>2</m:t>
                              </m:r>
                            </m:sup>
                          </m:sSup>
                        </m:num>
                        <m:den>
                          <m:r>
                            <a:rPr lang="en-US" altLang="zh-CN" i="1">
                              <a:latin typeface="Cambria Math" panose="02040503050406030204" charset="0"/>
                              <a:cs typeface="Cambria Math" panose="02040503050406030204" charset="0"/>
                            </a:rPr>
                            <m:t>2</m:t>
                          </m:r>
                        </m:den>
                      </m:f>
                    </m:oMath>
                  </m:oMathPara>
                </a14:m>
                <a:endParaRPr lang="en-US" altLang="zh-CN" dirty="0"/>
              </a:p>
            </p:txBody>
          </p:sp>
        </mc:Choice>
        <mc:Fallback xmlns="">
          <p:sp>
            <p:nvSpPr>
              <p:cNvPr id="5" name="标题 1">
                <a:extLst>
                  <a:ext uri="{FF2B5EF4-FFF2-40B4-BE49-F238E27FC236}">
                    <a16:creationId xmlns:a16="http://schemas.microsoft.com/office/drawing/2014/main" id="{80E60160-88F9-4B49-85CB-5C372E735594}"/>
                  </a:ext>
                </a:extLst>
              </p:cNvPr>
              <p:cNvSpPr txBox="1">
                <a:spLocks noRot="1" noChangeAspect="1" noMove="1" noResize="1" noEditPoints="1" noAdjustHandles="1" noChangeArrowheads="1" noChangeShapeType="1" noTextEdit="1"/>
              </p:cNvSpPr>
              <p:nvPr/>
            </p:nvSpPr>
            <p:spPr>
              <a:xfrm>
                <a:off x="3373514" y="4902037"/>
                <a:ext cx="4527613" cy="1506416"/>
              </a:xfrm>
              <a:prstGeom prst="rect">
                <a:avLst/>
              </a:prstGeom>
              <a:blipFill>
                <a:blip r:embed="rId3"/>
                <a:stretch>
                  <a:fillRect t="-4858"/>
                </a:stretch>
              </a:blipFill>
            </p:spPr>
            <p:txBody>
              <a:bodyPr/>
              <a:lstStyle/>
              <a:p>
                <a:r>
                  <a:rPr lang="zh-CN" altLang="en-US">
                    <a:noFill/>
                  </a:rPr>
                  <a:t> </a:t>
                </a:r>
              </a:p>
            </p:txBody>
          </p:sp>
        </mc:Fallback>
      </mc:AlternateContent>
      <p:sp>
        <p:nvSpPr>
          <p:cNvPr id="6" name="矩形 50">
            <a:extLst>
              <a:ext uri="{FF2B5EF4-FFF2-40B4-BE49-F238E27FC236}">
                <a16:creationId xmlns:a16="http://schemas.microsoft.com/office/drawing/2014/main" id="{84F17A05-A3C9-4182-B988-B687DB370D78}"/>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49">
            <a:extLst>
              <a:ext uri="{FF2B5EF4-FFF2-40B4-BE49-F238E27FC236}">
                <a16:creationId xmlns:a16="http://schemas.microsoft.com/office/drawing/2014/main" id="{9D29BCE7-EF0B-4B0F-8372-A33062DB409B}"/>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校徽">
            <a:extLst>
              <a:ext uri="{FF2B5EF4-FFF2-40B4-BE49-F238E27FC236}">
                <a16:creationId xmlns:a16="http://schemas.microsoft.com/office/drawing/2014/main" id="{4CE7CAE0-B2FA-42EE-9DC7-2A551473951A}"/>
              </a:ext>
            </a:extLst>
          </p:cNvPr>
          <p:cNvPicPr>
            <a:picLocks noChangeAspect="1"/>
          </p:cNvPicPr>
          <p:nvPr/>
        </p:nvPicPr>
        <p:blipFill>
          <a:blip r:embed="rId4"/>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85525403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BF224A0-4768-4E6E-A553-E41D3E516B0B}"/>
              </a:ext>
            </a:extLst>
          </p:cNvPr>
          <p:cNvSpPr txBox="1"/>
          <p:nvPr/>
        </p:nvSpPr>
        <p:spPr>
          <a:xfrm>
            <a:off x="1520300" y="1151384"/>
            <a:ext cx="9772095" cy="4468018"/>
          </a:xfrm>
          <a:prstGeom prst="rect">
            <a:avLst/>
          </a:prstGeom>
          <a:noFill/>
        </p:spPr>
        <p:txBody>
          <a:bodyPr wrap="square">
            <a:spAutoFit/>
          </a:bodyPr>
          <a:lstStyle/>
          <a:p>
            <a:pPr>
              <a:lnSpc>
                <a:spcPct val="150000"/>
              </a:lnSpc>
            </a:pPr>
            <a:r>
              <a:rPr lang="zh-CN" altLang="en-US" sz="2400" dirty="0"/>
              <a:t>在不考虑篮球和篮筐大小时</a:t>
            </a:r>
            <a:r>
              <a:rPr lang="en-US" altLang="zh-CN" sz="2400" dirty="0"/>
              <a:t>,</a:t>
            </a:r>
            <a:r>
              <a:rPr lang="zh-CN" altLang="en-US" sz="2400" dirty="0"/>
              <a:t>球心命中筐心的条件由方程组</a:t>
            </a:r>
            <a:br>
              <a:rPr lang="zh-CN" altLang="en-US" sz="2400" dirty="0"/>
            </a:br>
            <a:endParaRPr lang="en-US" altLang="zh-CN" sz="2400" dirty="0"/>
          </a:p>
          <a:p>
            <a:pPr>
              <a:lnSpc>
                <a:spcPct val="150000"/>
              </a:lnSpc>
            </a:pPr>
            <a:endParaRPr lang="en-US" altLang="zh-CN" sz="2400" dirty="0"/>
          </a:p>
          <a:p>
            <a:pPr>
              <a:lnSpc>
                <a:spcPct val="150000"/>
              </a:lnSpc>
            </a:pPr>
            <a:endParaRPr lang="en-US" altLang="zh-CN" sz="2400" dirty="0"/>
          </a:p>
          <a:p>
            <a:pPr>
              <a:lnSpc>
                <a:spcPct val="150000"/>
              </a:lnSpc>
            </a:pPr>
            <a:endParaRPr lang="en-US" altLang="zh-CN" sz="2400" dirty="0"/>
          </a:p>
          <a:p>
            <a:pPr>
              <a:lnSpc>
                <a:spcPct val="150000"/>
              </a:lnSpc>
            </a:pPr>
            <a:r>
              <a:rPr lang="zh-CN" altLang="en-US" sz="2400" dirty="0"/>
              <a:t>确定</a:t>
            </a:r>
            <a:r>
              <a:rPr lang="en-US" altLang="zh-CN" sz="2400" dirty="0"/>
              <a:t>.</a:t>
            </a:r>
            <a:br>
              <a:rPr lang="en-US" altLang="zh-CN" sz="2400" dirty="0"/>
            </a:br>
            <a:r>
              <a:rPr lang="en-US" altLang="zh-CN" sz="2400" dirty="0"/>
              <a:t>        </a:t>
            </a:r>
            <a:r>
              <a:rPr lang="zh-CN" altLang="en-US" sz="2400" dirty="0"/>
              <a:t>类似于模型</a:t>
            </a:r>
            <a:r>
              <a:rPr lang="en-US" altLang="zh-CN" sz="2400" dirty="0"/>
              <a:t>1)</a:t>
            </a:r>
            <a:r>
              <a:rPr lang="zh-CN" altLang="en-US" sz="2400" dirty="0"/>
              <a:t>、</a:t>
            </a:r>
            <a:r>
              <a:rPr lang="en-US" altLang="zh-CN" sz="2400" dirty="0"/>
              <a:t>2)</a:t>
            </a:r>
            <a:r>
              <a:rPr lang="zh-CN" altLang="en-US" sz="2400" dirty="0"/>
              <a:t>的求解，即可求出对不同出手速度和出手高度的出手角度和入射角度，这里不加详细讨论。</a:t>
            </a:r>
          </a:p>
        </p:txBody>
      </p:sp>
      <mc:AlternateContent xmlns:mc="http://schemas.openxmlformats.org/markup-compatibility/2006" xmlns:a14="http://schemas.microsoft.com/office/drawing/2010/main">
        <mc:Choice Requires="a14">
          <p:sp>
            <p:nvSpPr>
              <p:cNvPr id="5" name="文本框 4">
                <a:extLst>
                  <a:ext uri="{FF2B5EF4-FFF2-40B4-BE49-F238E27FC236}">
                    <a16:creationId xmlns:a16="http://schemas.microsoft.com/office/drawing/2014/main" id="{D3F1E84C-8733-422C-990D-306C4E810448}"/>
                  </a:ext>
                </a:extLst>
              </p:cNvPr>
              <p:cNvSpPr txBox="1"/>
              <p:nvPr/>
            </p:nvSpPr>
            <p:spPr>
              <a:xfrm>
                <a:off x="4460289" y="1896815"/>
                <a:ext cx="6094520" cy="786754"/>
              </a:xfrm>
              <a:prstGeom prst="rect">
                <a:avLst/>
              </a:prstGeom>
              <a:noFill/>
            </p:spPr>
            <p:txBody>
              <a:bodyPr wrap="square">
                <a:spAutoFit/>
              </a:bodyPr>
              <a:lstStyle/>
              <a:p>
                <a14:m>
                  <m:oMath xmlns:m="http://schemas.openxmlformats.org/officeDocument/2006/math">
                    <m:r>
                      <a:rPr lang="en-US" altLang="zh-CN" sz="2800" i="1" smtClean="0">
                        <a:latin typeface="Cambria Math" panose="02040503050406030204" charset="0"/>
                        <a:cs typeface="Cambria Math" panose="02040503050406030204" charset="0"/>
                      </a:rPr>
                      <m:t>𝑣</m:t>
                    </m:r>
                    <m:r>
                      <a:rPr lang="en-US" altLang="zh-CN" sz="2800" i="1" smtClean="0">
                        <a:latin typeface="Cambria Math" panose="02040503050406030204" charset="0"/>
                        <a:cs typeface="Cambria Math" panose="02040503050406030204" charset="0"/>
                      </a:rPr>
                      <m:t> </m:t>
                    </m:r>
                    <m:r>
                      <a:rPr lang="en-US" altLang="zh-CN" sz="2800" i="1" smtClean="0">
                        <a:latin typeface="Cambria Math" panose="02040503050406030204" charset="0"/>
                        <a:cs typeface="Cambria Math" panose="02040503050406030204" charset="0"/>
                      </a:rPr>
                      <m:t>𝑐𝑜𝑠</m:t>
                    </m:r>
                    <m:r>
                      <a:rPr lang="en-US" altLang="zh-CN" sz="2800" i="1" smtClean="0">
                        <a:latin typeface="Cambria Math" panose="02040503050406030204" charset="0"/>
                        <a:cs typeface="Cambria Math" panose="02040503050406030204" charset="0"/>
                      </a:rPr>
                      <m:t>𝛼</m:t>
                    </m:r>
                    <m:r>
                      <a:rPr lang="en-US" altLang="zh-CN" sz="2800" i="1" smtClean="0">
                        <a:latin typeface="Cambria Math" panose="02040503050406030204" charset="0"/>
                        <a:cs typeface="Cambria Math" panose="02040503050406030204" charset="0"/>
                      </a:rPr>
                      <m:t>𝑡</m:t>
                    </m:r>
                  </m:oMath>
                </a14:m>
                <a:r>
                  <a:rPr lang="en-US" altLang="zh-CN" sz="2800" i="1" dirty="0">
                    <a:latin typeface="Cambria Math" panose="02040503050406030204" charset="0"/>
                    <a:cs typeface="Cambria Math" panose="02040503050406030204" charset="0"/>
                  </a:rPr>
                  <a:t>- </a:t>
                </a:r>
                <a14:m>
                  <m:oMath xmlns:m="http://schemas.openxmlformats.org/officeDocument/2006/math">
                    <m:f>
                      <m:fPr>
                        <m:ctrlPr>
                          <a:rPr lang="en-US" altLang="zh-CN" sz="2800" i="1" dirty="0">
                            <a:latin typeface="Cambria Math" panose="02040503050406030204" pitchFamily="18" charset="0"/>
                            <a:cs typeface="Cambria Math" panose="02040503050406030204" charset="0"/>
                          </a:rPr>
                        </m:ctrlPr>
                      </m:fPr>
                      <m:num>
                        <m:r>
                          <m:rPr>
                            <m:nor/>
                          </m:rPr>
                          <a:rPr lang="en-US" altLang="zh-CN" sz="2800" i="1" dirty="0">
                            <a:latin typeface="Cambria Math" panose="02040503050406030204" charset="0"/>
                            <a:cs typeface="Cambria Math" panose="02040503050406030204" charset="0"/>
                          </a:rPr>
                          <m:t>kvcoaα</m:t>
                        </m:r>
                        <m:sSup>
                          <m:sSupPr>
                            <m:ctrlPr>
                              <a:rPr lang="en-US" altLang="zh-CN" sz="2800" i="1" dirty="0">
                                <a:latin typeface="Cambria Math" panose="02040503050406030204" pitchFamily="18" charset="0"/>
                                <a:cs typeface="Cambria Math" panose="02040503050406030204" charset="0"/>
                              </a:rPr>
                            </m:ctrlPr>
                          </m:sSupPr>
                          <m:e>
                            <m:r>
                              <a:rPr lang="en-US" altLang="zh-CN" sz="2800" i="1" dirty="0">
                                <a:latin typeface="Cambria Math" panose="02040503050406030204" charset="0"/>
                                <a:cs typeface="Cambria Math" panose="02040503050406030204" charset="0"/>
                              </a:rPr>
                              <m:t>𝑡</m:t>
                            </m:r>
                          </m:e>
                          <m:sup>
                            <m:r>
                              <a:rPr lang="en-US" altLang="zh-CN" sz="2800" i="1" dirty="0">
                                <a:latin typeface="Cambria Math" panose="02040503050406030204" charset="0"/>
                                <a:cs typeface="Cambria Math" panose="02040503050406030204" charset="0"/>
                              </a:rPr>
                              <m:t>2</m:t>
                            </m:r>
                          </m:sup>
                        </m:sSup>
                      </m:num>
                      <m:den>
                        <m:r>
                          <a:rPr lang="en-US" altLang="zh-CN" sz="2800" i="1" dirty="0">
                            <a:latin typeface="Cambria Math" panose="02040503050406030204" charset="0"/>
                            <a:cs typeface="Cambria Math" panose="02040503050406030204" charset="0"/>
                          </a:rPr>
                          <m:t>2</m:t>
                        </m:r>
                      </m:den>
                    </m:f>
                  </m:oMath>
                </a14:m>
                <a:r>
                  <a:rPr lang="en-US" altLang="zh-CN" sz="2800" dirty="0"/>
                  <a:t>-L=0</a:t>
                </a:r>
                <a:endParaRPr lang="zh-CN" altLang="en-US" sz="2800" dirty="0"/>
              </a:p>
            </p:txBody>
          </p:sp>
        </mc:Choice>
        <mc:Fallback xmlns="">
          <p:sp>
            <p:nvSpPr>
              <p:cNvPr id="5" name="文本框 4">
                <a:extLst>
                  <a:ext uri="{FF2B5EF4-FFF2-40B4-BE49-F238E27FC236}">
                    <a16:creationId xmlns:a16="http://schemas.microsoft.com/office/drawing/2014/main" id="{D3F1E84C-8733-422C-990D-306C4E810448}"/>
                  </a:ext>
                </a:extLst>
              </p:cNvPr>
              <p:cNvSpPr txBox="1">
                <a:spLocks noRot="1" noChangeAspect="1" noMove="1" noResize="1" noEditPoints="1" noAdjustHandles="1" noChangeArrowheads="1" noChangeShapeType="1" noTextEdit="1"/>
              </p:cNvSpPr>
              <p:nvPr/>
            </p:nvSpPr>
            <p:spPr>
              <a:xfrm>
                <a:off x="4460289" y="1896815"/>
                <a:ext cx="6094520" cy="786754"/>
              </a:xfrm>
              <a:prstGeom prst="rect">
                <a:avLst/>
              </a:prstGeom>
              <a:blipFill>
                <a:blip r:embed="rId2"/>
                <a:stretch>
                  <a:fillRect b="-930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5D28312F-F9DB-487D-AAFA-E00706CB9D20}"/>
                  </a:ext>
                </a:extLst>
              </p:cNvPr>
              <p:cNvSpPr txBox="1"/>
              <p:nvPr/>
            </p:nvSpPr>
            <p:spPr>
              <a:xfrm>
                <a:off x="4460289" y="2390311"/>
                <a:ext cx="3735280" cy="1192762"/>
              </a:xfrm>
              <a:prstGeom prst="rect">
                <a:avLst/>
              </a:prstGeom>
              <a:noFill/>
            </p:spPr>
            <p:txBody>
              <a:bodyPr wrap="square">
                <a:spAutoFit/>
              </a:bodyPr>
              <a:lstStyle/>
              <a:p>
                <a:endParaRPr lang="en-US" altLang="zh-CN" sz="2800" i="1" dirty="0">
                  <a:latin typeface="Cambria Math" panose="02040503050406030204" charset="0"/>
                  <a:cs typeface="Cambria Math" panose="02040503050406030204" charset="0"/>
                </a:endParaRPr>
              </a:p>
              <a:p>
                <a14:m>
                  <m:oMath xmlns:m="http://schemas.openxmlformats.org/officeDocument/2006/math">
                    <m:r>
                      <a:rPr lang="en-US" altLang="zh-CN" sz="2800" i="1" smtClean="0">
                        <a:latin typeface="Cambria Math" panose="02040503050406030204" charset="0"/>
                        <a:cs typeface="Cambria Math" panose="02040503050406030204" charset="0"/>
                      </a:rPr>
                      <m:t>𝑣</m:t>
                    </m:r>
                    <m:r>
                      <a:rPr lang="en-US" altLang="zh-CN" sz="2800" i="1" smtClean="0">
                        <a:latin typeface="Cambria Math" panose="02040503050406030204" charset="0"/>
                        <a:cs typeface="Cambria Math" panose="02040503050406030204" charset="0"/>
                      </a:rPr>
                      <m:t> </m:t>
                    </m:r>
                    <m:r>
                      <a:rPr lang="en-US" altLang="zh-CN" sz="2800" i="1" smtClean="0">
                        <a:latin typeface="Cambria Math" panose="02040503050406030204" charset="0"/>
                        <a:cs typeface="Cambria Math" panose="02040503050406030204" charset="0"/>
                      </a:rPr>
                      <m:t>𝑠𝑖𝑛</m:t>
                    </m:r>
                    <m:r>
                      <a:rPr lang="en-US" altLang="zh-CN" sz="2800" i="1" smtClean="0">
                        <a:latin typeface="Cambria Math" panose="02040503050406030204" charset="0"/>
                        <a:cs typeface="Cambria Math" panose="02040503050406030204" charset="0"/>
                      </a:rPr>
                      <m:t>𝛼</m:t>
                    </m:r>
                    <m:r>
                      <a:rPr lang="en-US" altLang="zh-CN" sz="2800" i="1" smtClean="0">
                        <a:latin typeface="Cambria Math" panose="02040503050406030204" charset="0"/>
                        <a:cs typeface="Cambria Math" panose="02040503050406030204" charset="0"/>
                      </a:rPr>
                      <m:t>𝑡</m:t>
                    </m:r>
                    <m:r>
                      <a:rPr lang="en-US" altLang="zh-CN" sz="2800" i="1" smtClean="0">
                        <a:latin typeface="Cambria Math" panose="02040503050406030204" charset="0"/>
                        <a:cs typeface="Cambria Math" panose="02040503050406030204" charset="0"/>
                      </a:rPr>
                      <m:t>−</m:t>
                    </m:r>
                    <m:f>
                      <m:fPr>
                        <m:ctrlPr>
                          <a:rPr lang="en-US" altLang="zh-CN" sz="2800" i="1">
                            <a:latin typeface="Cambria Math" panose="02040503050406030204" pitchFamily="18" charset="0"/>
                            <a:cs typeface="Cambria Math" panose="02040503050406030204" charset="0"/>
                          </a:rPr>
                        </m:ctrlPr>
                      </m:fPr>
                      <m:num>
                        <m:sSup>
                          <m:sSupPr>
                            <m:ctrlPr>
                              <a:rPr lang="en-US" altLang="zh-CN" sz="2800" i="1">
                                <a:latin typeface="Cambria Math" panose="02040503050406030204" pitchFamily="18" charset="0"/>
                                <a:cs typeface="Cambria Math" panose="02040503050406030204" charset="0"/>
                              </a:rPr>
                            </m:ctrlPr>
                          </m:sSupPr>
                          <m:e>
                            <m:r>
                              <a:rPr lang="en-US" altLang="zh-CN" sz="2800" i="1">
                                <a:latin typeface="Cambria Math" panose="02040503050406030204" charset="0"/>
                                <a:cs typeface="Cambria Math" panose="02040503050406030204" charset="0"/>
                              </a:rPr>
                              <m:t>𝑔𝑡</m:t>
                            </m:r>
                          </m:e>
                          <m:sup>
                            <m:r>
                              <a:rPr lang="en-US" altLang="zh-CN" sz="2800" i="1">
                                <a:latin typeface="Cambria Math" panose="02040503050406030204" charset="0"/>
                                <a:cs typeface="Cambria Math" panose="02040503050406030204" charset="0"/>
                              </a:rPr>
                              <m:t>2</m:t>
                            </m:r>
                          </m:sup>
                        </m:sSup>
                      </m:num>
                      <m:den>
                        <m:r>
                          <a:rPr lang="en-US" altLang="zh-CN" sz="2800" i="1">
                            <a:latin typeface="Cambria Math" panose="02040503050406030204" charset="0"/>
                            <a:cs typeface="Cambria Math" panose="02040503050406030204" charset="0"/>
                          </a:rPr>
                          <m:t>2</m:t>
                        </m:r>
                      </m:den>
                    </m:f>
                  </m:oMath>
                </a14:m>
                <a:r>
                  <a:rPr lang="en-US" altLang="zh-CN" sz="2800" dirty="0"/>
                  <a:t>-(H-h)=0</a:t>
                </a:r>
                <a:endParaRPr lang="zh-CN" altLang="en-US" sz="2800" dirty="0"/>
              </a:p>
            </p:txBody>
          </p:sp>
        </mc:Choice>
        <mc:Fallback xmlns="">
          <p:sp>
            <p:nvSpPr>
              <p:cNvPr id="7" name="文本框 6">
                <a:extLst>
                  <a:ext uri="{FF2B5EF4-FFF2-40B4-BE49-F238E27FC236}">
                    <a16:creationId xmlns:a16="http://schemas.microsoft.com/office/drawing/2014/main" id="{5D28312F-F9DB-487D-AAFA-E00706CB9D20}"/>
                  </a:ext>
                </a:extLst>
              </p:cNvPr>
              <p:cNvSpPr txBox="1">
                <a:spLocks noRot="1" noChangeAspect="1" noMove="1" noResize="1" noEditPoints="1" noAdjustHandles="1" noChangeArrowheads="1" noChangeShapeType="1" noTextEdit="1"/>
              </p:cNvSpPr>
              <p:nvPr/>
            </p:nvSpPr>
            <p:spPr>
              <a:xfrm>
                <a:off x="4460289" y="2390311"/>
                <a:ext cx="3735280" cy="1192762"/>
              </a:xfrm>
              <a:prstGeom prst="rect">
                <a:avLst/>
              </a:prstGeom>
              <a:blipFill>
                <a:blip r:embed="rId3"/>
                <a:stretch>
                  <a:fillRect b="-5612"/>
                </a:stretch>
              </a:blipFill>
            </p:spPr>
            <p:txBody>
              <a:bodyPr/>
              <a:lstStyle/>
              <a:p>
                <a:r>
                  <a:rPr lang="zh-CN" altLang="en-US">
                    <a:noFill/>
                  </a:rPr>
                  <a:t> </a:t>
                </a:r>
              </a:p>
            </p:txBody>
          </p:sp>
        </mc:Fallback>
      </mc:AlternateContent>
      <p:sp>
        <p:nvSpPr>
          <p:cNvPr id="8" name="矩形 50">
            <a:extLst>
              <a:ext uri="{FF2B5EF4-FFF2-40B4-BE49-F238E27FC236}">
                <a16:creationId xmlns:a16="http://schemas.microsoft.com/office/drawing/2014/main" id="{C00C5353-CAB2-416E-9F71-029A594DFB3C}"/>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49">
            <a:extLst>
              <a:ext uri="{FF2B5EF4-FFF2-40B4-BE49-F238E27FC236}">
                <a16:creationId xmlns:a16="http://schemas.microsoft.com/office/drawing/2014/main" id="{5A2B4D56-1919-406D-B366-708A19FD1D8C}"/>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descr="校徽">
            <a:extLst>
              <a:ext uri="{FF2B5EF4-FFF2-40B4-BE49-F238E27FC236}">
                <a16:creationId xmlns:a16="http://schemas.microsoft.com/office/drawing/2014/main" id="{5CCCB647-A5C2-4581-ABAA-271BA5D2B790}"/>
              </a:ext>
            </a:extLst>
          </p:cNvPr>
          <p:cNvPicPr>
            <a:picLocks noChangeAspect="1"/>
          </p:cNvPicPr>
          <p:nvPr/>
        </p:nvPicPr>
        <p:blipFill>
          <a:blip r:embed="rId4"/>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236069169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2" name="图片 4"/>
          <p:cNvPicPr>
            <a:picLocks noChangeAspect="1"/>
          </p:cNvPicPr>
          <p:nvPr/>
        </p:nvPicPr>
        <p:blipFill>
          <a:blip r:embed="rId3" cstate="screen"/>
          <a:stretch>
            <a:fillRect/>
          </a:stretch>
        </p:blipFill>
        <p:spPr>
          <a:xfrm>
            <a:off x="155187" y="530612"/>
            <a:ext cx="5796776" cy="5796776"/>
          </a:xfrm>
          <a:prstGeom prst="rect">
            <a:avLst/>
          </a:prstGeom>
        </p:spPr>
      </p:pic>
      <p:sp>
        <p:nvSpPr>
          <p:cNvPr id="1048594" name="文本框 16"/>
          <p:cNvSpPr txBox="1"/>
          <p:nvPr/>
        </p:nvSpPr>
        <p:spPr>
          <a:xfrm>
            <a:off x="6240039" y="1223934"/>
            <a:ext cx="3037311" cy="769441"/>
          </a:xfrm>
          <a:prstGeom prst="rect">
            <a:avLst/>
          </a:prstGeom>
          <a:noFill/>
        </p:spPr>
        <p:txBody>
          <a:bodyPr wrap="square" rtlCol="0">
            <a:spAutoFit/>
          </a:bodyPr>
          <a:lstStyle/>
          <a:p>
            <a:pPr algn="dist"/>
            <a:r>
              <a:rPr lang="en-US" altLang="zh-CN" sz="4400" dirty="0">
                <a:solidFill>
                  <a:srgbClr val="0C98A6"/>
                </a:solidFill>
                <a:latin typeface="黑体" panose="02010609060101010101" pitchFamily="49" charset="-122"/>
                <a:ea typeface="黑体" panose="02010609060101010101" pitchFamily="49" charset="-122"/>
              </a:rPr>
              <a:t>PART2 </a:t>
            </a:r>
            <a:r>
              <a:rPr lang="zh-CN" altLang="en-US" sz="4400" dirty="0">
                <a:solidFill>
                  <a:srgbClr val="0C98A6"/>
                </a:solidFill>
                <a:latin typeface="黑体" panose="02010609060101010101" pitchFamily="49" charset="-122"/>
                <a:ea typeface="黑体" panose="02010609060101010101" pitchFamily="49" charset="-122"/>
              </a:rPr>
              <a:t>扩展</a:t>
            </a:r>
          </a:p>
        </p:txBody>
      </p:sp>
      <p:sp>
        <p:nvSpPr>
          <p:cNvPr id="1048595" name="文本框 17"/>
          <p:cNvSpPr txBox="1"/>
          <p:nvPr/>
        </p:nvSpPr>
        <p:spPr>
          <a:xfrm>
            <a:off x="6240039" y="2048178"/>
            <a:ext cx="5132812" cy="923330"/>
          </a:xfrm>
          <a:prstGeom prst="rect">
            <a:avLst/>
          </a:prstGeom>
          <a:noFill/>
        </p:spPr>
        <p:txBody>
          <a:bodyPr wrap="square" rtlCol="0">
            <a:spAutoFit/>
          </a:bodyPr>
          <a:lstStyle/>
          <a:p>
            <a:pPr algn="dist"/>
            <a:r>
              <a:rPr lang="zh-CN" altLang="en-US" sz="5400" b="1" dirty="0">
                <a:solidFill>
                  <a:schemeClr val="tx1">
                    <a:lumMod val="65000"/>
                    <a:lumOff val="35000"/>
                  </a:schemeClr>
                </a:solidFill>
                <a:latin typeface="华文楷体" panose="02010600040101010101" pitchFamily="2" charset="-122"/>
                <a:ea typeface="华文楷体" panose="02010600040101010101" pitchFamily="2" charset="-122"/>
              </a:rPr>
              <a:t>投篮命中率预测</a:t>
            </a:r>
          </a:p>
        </p:txBody>
      </p:sp>
      <p:sp>
        <p:nvSpPr>
          <p:cNvPr id="6" name="矩形: 圆角 5">
            <a:extLst>
              <a:ext uri="{FF2B5EF4-FFF2-40B4-BE49-F238E27FC236}">
                <a16:creationId xmlns:a16="http://schemas.microsoft.com/office/drawing/2014/main" id="{A53611C3-C9A7-4AB7-B035-C910C0F65745}"/>
              </a:ext>
            </a:extLst>
          </p:cNvPr>
          <p:cNvSpPr/>
          <p:nvPr/>
        </p:nvSpPr>
        <p:spPr>
          <a:xfrm>
            <a:off x="7430482" y="4561430"/>
            <a:ext cx="4332428" cy="1655878"/>
          </a:xfrm>
          <a:prstGeom prst="round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0E3736AA-683B-468F-8672-A44700E0DBA0}"/>
              </a:ext>
            </a:extLst>
          </p:cNvPr>
          <p:cNvSpPr txBox="1"/>
          <p:nvPr/>
        </p:nvSpPr>
        <p:spPr>
          <a:xfrm>
            <a:off x="7777291" y="4616233"/>
            <a:ext cx="3485795" cy="1200329"/>
          </a:xfrm>
          <a:prstGeom prst="rect">
            <a:avLst/>
          </a:prstGeom>
          <a:noFill/>
        </p:spPr>
        <p:txBody>
          <a:bodyPr wrap="square" rtlCol="0">
            <a:spAutoFit/>
          </a:bodyPr>
          <a:lstStyle/>
          <a:p>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学生团队：</a:t>
            </a:r>
            <a:endParaRPr lang="en-US" altLang="zh-CN" dirty="0">
              <a:solidFill>
                <a:schemeClr val="bg1"/>
              </a:solidFill>
              <a:latin typeface="微软雅黑" panose="020B0503020204020204" pitchFamily="34" charset="-122"/>
              <a:ea typeface="微软雅黑" panose="020B0503020204020204" pitchFamily="34" charset="-122"/>
            </a:endParaRPr>
          </a:p>
          <a:p>
            <a:endParaRPr lang="en-US" altLang="zh-CN" dirty="0">
              <a:solidFill>
                <a:schemeClr val="bg1"/>
              </a:solidFill>
              <a:latin typeface="微软雅黑" panose="020B0503020204020204" pitchFamily="34" charset="-122"/>
              <a:ea typeface="微软雅黑" panose="020B0503020204020204" pitchFamily="34" charset="-122"/>
            </a:endParaRPr>
          </a:p>
          <a:p>
            <a:r>
              <a:rPr lang="zh-CN" altLang="en-US" dirty="0">
                <a:solidFill>
                  <a:schemeClr val="bg1"/>
                </a:solidFill>
                <a:latin typeface="微软雅黑" panose="020B0503020204020204" pitchFamily="34" charset="-122"/>
                <a:ea typeface="微软雅黑" panose="020B0503020204020204" pitchFamily="34" charset="-122"/>
              </a:rPr>
              <a:t>欧阳思蜜，李春阳，丁淑芸</a:t>
            </a:r>
            <a:endParaRPr lang="en-US" altLang="zh-CN" dirty="0">
              <a:solidFill>
                <a:schemeClr val="bg1"/>
              </a:solidFill>
              <a:latin typeface="微软雅黑" panose="020B0503020204020204" pitchFamily="34" charset="-122"/>
              <a:ea typeface="微软雅黑" panose="020B0503020204020204" pitchFamily="34" charset="-122"/>
            </a:endParaRPr>
          </a:p>
        </p:txBody>
      </p:sp>
      <p:sp>
        <p:nvSpPr>
          <p:cNvPr id="8" name="文本框 17">
            <a:extLst>
              <a:ext uri="{FF2B5EF4-FFF2-40B4-BE49-F238E27FC236}">
                <a16:creationId xmlns:a16="http://schemas.microsoft.com/office/drawing/2014/main" id="{03F2F857-8F29-4D0D-BD4E-6AEE09954B47}"/>
              </a:ext>
            </a:extLst>
          </p:cNvPr>
          <p:cNvSpPr txBox="1"/>
          <p:nvPr/>
        </p:nvSpPr>
        <p:spPr>
          <a:xfrm>
            <a:off x="7701094" y="3155495"/>
            <a:ext cx="4335719" cy="523220"/>
          </a:xfrm>
          <a:prstGeom prst="rect">
            <a:avLst/>
          </a:prstGeom>
          <a:noFill/>
        </p:spPr>
        <p:txBody>
          <a:bodyPr wrap="square" rtlCol="0">
            <a:spAutoFit/>
          </a:bodyPr>
          <a:lstStyle/>
          <a:p>
            <a:pPr algn="dist"/>
            <a:r>
              <a:rPr lang="en-US" altLang="zh-CN" sz="2800" dirty="0">
                <a:solidFill>
                  <a:schemeClr val="tx1">
                    <a:lumMod val="65000"/>
                    <a:lumOff val="35000"/>
                  </a:schemeClr>
                </a:solidFill>
                <a:latin typeface="华文楷体" panose="02010600040101010101" pitchFamily="2" charset="-122"/>
                <a:ea typeface="华文楷体" panose="02010600040101010101" pitchFamily="2" charset="-122"/>
              </a:rPr>
              <a:t>——</a:t>
            </a:r>
            <a:r>
              <a:rPr lang="zh-CN" altLang="en-US" sz="2800" dirty="0">
                <a:solidFill>
                  <a:schemeClr val="tx1">
                    <a:lumMod val="65000"/>
                    <a:lumOff val="35000"/>
                  </a:schemeClr>
                </a:solidFill>
                <a:latin typeface="华文楷体" panose="02010600040101010101" pitchFamily="2" charset="-122"/>
                <a:ea typeface="华文楷体" panose="02010600040101010101" pitchFamily="2" charset="-122"/>
              </a:rPr>
              <a:t>以科比投篮数据为例</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08" name="文本框 16"/>
          <p:cNvSpPr txBox="1"/>
          <p:nvPr/>
        </p:nvSpPr>
        <p:spPr>
          <a:xfrm>
            <a:off x="7149732" y="1237325"/>
            <a:ext cx="3761756" cy="769441"/>
          </a:xfrm>
          <a:prstGeom prst="rect">
            <a:avLst/>
          </a:prstGeom>
          <a:noFill/>
        </p:spPr>
        <p:txBody>
          <a:bodyPr wrap="square" rtlCol="0">
            <a:spAutoFit/>
          </a:bodyPr>
          <a:lstStyle/>
          <a:p>
            <a:pPr algn="dist"/>
            <a:r>
              <a:rPr lang="en-US" altLang="zh-CN" sz="4400" dirty="0">
                <a:solidFill>
                  <a:srgbClr val="0C98A6"/>
                </a:solidFill>
                <a:latin typeface="黑体" panose="02010609060101010101" pitchFamily="49" charset="-122"/>
                <a:ea typeface="黑体" panose="02010609060101010101" pitchFamily="49" charset="-122"/>
              </a:rPr>
              <a:t>CONTENTS</a:t>
            </a:r>
            <a:endParaRPr lang="zh-CN" altLang="en-US" sz="4400" dirty="0">
              <a:solidFill>
                <a:srgbClr val="0C98A6"/>
              </a:solidFill>
              <a:latin typeface="黑体" panose="02010609060101010101" pitchFamily="49" charset="-122"/>
              <a:ea typeface="黑体" panose="02010609060101010101" pitchFamily="49" charset="-122"/>
            </a:endParaRPr>
          </a:p>
        </p:txBody>
      </p:sp>
      <p:sp>
        <p:nvSpPr>
          <p:cNvPr id="1048609" name="文本框 17"/>
          <p:cNvSpPr txBox="1"/>
          <p:nvPr/>
        </p:nvSpPr>
        <p:spPr>
          <a:xfrm>
            <a:off x="8040422" y="2309418"/>
            <a:ext cx="1585332" cy="2800767"/>
          </a:xfrm>
          <a:prstGeom prst="rect">
            <a:avLst/>
          </a:prstGeom>
          <a:noFill/>
        </p:spPr>
        <p:txBody>
          <a:bodyPr wrap="square" rtlCol="0">
            <a:spAutoFit/>
          </a:bodyPr>
          <a:lstStyle/>
          <a:p>
            <a:pPr algn="dist"/>
            <a:r>
              <a:rPr lang="zh-CN" altLang="en-US" sz="8800" dirty="0">
                <a:solidFill>
                  <a:schemeClr val="tx1">
                    <a:lumMod val="65000"/>
                    <a:lumOff val="35000"/>
                  </a:schemeClr>
                </a:solidFill>
                <a:latin typeface="黑体" panose="02010609060101010101" pitchFamily="49" charset="-122"/>
                <a:ea typeface="黑体" panose="02010609060101010101" pitchFamily="49" charset="-122"/>
              </a:rPr>
              <a:t>目</a:t>
            </a:r>
            <a:endParaRPr lang="en-US" altLang="zh-CN" sz="8800" dirty="0">
              <a:solidFill>
                <a:schemeClr val="tx1">
                  <a:lumMod val="65000"/>
                  <a:lumOff val="35000"/>
                </a:schemeClr>
              </a:solidFill>
              <a:latin typeface="黑体" panose="02010609060101010101" pitchFamily="49" charset="-122"/>
              <a:ea typeface="黑体" panose="02010609060101010101" pitchFamily="49" charset="-122"/>
            </a:endParaRPr>
          </a:p>
          <a:p>
            <a:pPr algn="dist"/>
            <a:r>
              <a:rPr lang="zh-CN" altLang="en-US" sz="8800" dirty="0">
                <a:solidFill>
                  <a:schemeClr val="tx1">
                    <a:lumMod val="65000"/>
                    <a:lumOff val="35000"/>
                  </a:schemeClr>
                </a:solidFill>
                <a:latin typeface="黑体" panose="02010609060101010101" pitchFamily="49" charset="-122"/>
                <a:ea typeface="黑体" panose="02010609060101010101" pitchFamily="49" charset="-122"/>
              </a:rPr>
              <a:t>录</a:t>
            </a:r>
            <a:endParaRPr lang="zh-CN" altLang="en-US" sz="4400" dirty="0">
              <a:solidFill>
                <a:schemeClr val="tx1">
                  <a:lumMod val="65000"/>
                  <a:lumOff val="35000"/>
                </a:schemeClr>
              </a:solidFill>
              <a:latin typeface="黑体" panose="02010609060101010101" pitchFamily="49" charset="-122"/>
              <a:ea typeface="黑体" panose="02010609060101010101" pitchFamily="49" charset="-122"/>
            </a:endParaRPr>
          </a:p>
        </p:txBody>
      </p:sp>
      <p:sp>
        <p:nvSpPr>
          <p:cNvPr id="1048610" name="矩形 20"/>
          <p:cNvSpPr/>
          <p:nvPr/>
        </p:nvSpPr>
        <p:spPr>
          <a:xfrm>
            <a:off x="1475677" y="1046542"/>
            <a:ext cx="613317" cy="75828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11" name="文本框 24"/>
          <p:cNvSpPr txBox="1"/>
          <p:nvPr/>
        </p:nvSpPr>
        <p:spPr>
          <a:xfrm>
            <a:off x="1509118" y="964017"/>
            <a:ext cx="500380" cy="891540"/>
          </a:xfrm>
          <a:prstGeom prst="rect">
            <a:avLst/>
          </a:prstGeom>
          <a:noFill/>
        </p:spPr>
        <p:txBody>
          <a:bodyPr wrap="none" rtlCol="0">
            <a:spAutoFit/>
          </a:bodyPr>
          <a:lstStyle/>
          <a:p>
            <a:r>
              <a:rPr lang="en-US" altLang="zh-CN" sz="5400" dirty="0">
                <a:solidFill>
                  <a:schemeClr val="bg1"/>
                </a:solidFill>
              </a:rPr>
              <a:t>1</a:t>
            </a:r>
            <a:endParaRPr lang="zh-CN" altLang="en-US" sz="5400" dirty="0">
              <a:solidFill>
                <a:schemeClr val="bg1"/>
              </a:solidFill>
            </a:endParaRPr>
          </a:p>
        </p:txBody>
      </p:sp>
      <p:sp>
        <p:nvSpPr>
          <p:cNvPr id="1048614" name="矩形 31"/>
          <p:cNvSpPr/>
          <p:nvPr/>
        </p:nvSpPr>
        <p:spPr>
          <a:xfrm>
            <a:off x="1475677" y="2391943"/>
            <a:ext cx="613317" cy="75828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15" name="文本框 32"/>
          <p:cNvSpPr txBox="1"/>
          <p:nvPr/>
        </p:nvSpPr>
        <p:spPr>
          <a:xfrm>
            <a:off x="1509118" y="2309418"/>
            <a:ext cx="500380" cy="891540"/>
          </a:xfrm>
          <a:prstGeom prst="rect">
            <a:avLst/>
          </a:prstGeom>
          <a:noFill/>
        </p:spPr>
        <p:txBody>
          <a:bodyPr wrap="none" rtlCol="0">
            <a:spAutoFit/>
          </a:bodyPr>
          <a:lstStyle/>
          <a:p>
            <a:r>
              <a:rPr lang="en-US" altLang="zh-CN" sz="5400" dirty="0">
                <a:solidFill>
                  <a:schemeClr val="bg1"/>
                </a:solidFill>
              </a:rPr>
              <a:t>2</a:t>
            </a:r>
            <a:endParaRPr lang="zh-CN" altLang="en-US" sz="5400" dirty="0">
              <a:solidFill>
                <a:schemeClr val="bg1"/>
              </a:solidFill>
            </a:endParaRPr>
          </a:p>
        </p:txBody>
      </p:sp>
      <p:sp>
        <p:nvSpPr>
          <p:cNvPr id="1048616" name="文本框 34"/>
          <p:cNvSpPr txBox="1"/>
          <p:nvPr/>
        </p:nvSpPr>
        <p:spPr>
          <a:xfrm>
            <a:off x="2219054" y="2601968"/>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黑体" panose="02010609060101010101" pitchFamily="49" charset="-122"/>
                <a:ea typeface="黑体" panose="02010609060101010101" pitchFamily="49" charset="-122"/>
              </a:rPr>
              <a:t>投篮空间位置分析</a:t>
            </a:r>
          </a:p>
        </p:txBody>
      </p:sp>
      <p:sp>
        <p:nvSpPr>
          <p:cNvPr id="1048618" name="矩形 36"/>
          <p:cNvSpPr/>
          <p:nvPr/>
        </p:nvSpPr>
        <p:spPr>
          <a:xfrm>
            <a:off x="1475677" y="3756747"/>
            <a:ext cx="613317" cy="75828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19" name="文本框 37"/>
          <p:cNvSpPr txBox="1"/>
          <p:nvPr/>
        </p:nvSpPr>
        <p:spPr>
          <a:xfrm>
            <a:off x="1509118" y="3674222"/>
            <a:ext cx="500380" cy="891540"/>
          </a:xfrm>
          <a:prstGeom prst="rect">
            <a:avLst/>
          </a:prstGeom>
          <a:noFill/>
        </p:spPr>
        <p:txBody>
          <a:bodyPr wrap="none" rtlCol="0">
            <a:spAutoFit/>
          </a:bodyPr>
          <a:lstStyle/>
          <a:p>
            <a:r>
              <a:rPr lang="en-US" altLang="zh-CN" sz="5400" dirty="0">
                <a:solidFill>
                  <a:schemeClr val="bg1"/>
                </a:solidFill>
              </a:rPr>
              <a:t>3</a:t>
            </a:r>
            <a:endParaRPr lang="zh-CN" altLang="en-US" sz="5400" dirty="0">
              <a:solidFill>
                <a:schemeClr val="bg1"/>
              </a:solidFill>
            </a:endParaRPr>
          </a:p>
        </p:txBody>
      </p:sp>
      <p:sp>
        <p:nvSpPr>
          <p:cNvPr id="1048620" name="文本框 39"/>
          <p:cNvSpPr txBox="1"/>
          <p:nvPr/>
        </p:nvSpPr>
        <p:spPr>
          <a:xfrm>
            <a:off x="2219054" y="3951222"/>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黑体" panose="02010609060101010101" pitchFamily="49" charset="-122"/>
                <a:ea typeface="黑体" panose="02010609060101010101" pitchFamily="49" charset="-122"/>
              </a:rPr>
              <a:t>投篮率预测与权重</a:t>
            </a:r>
          </a:p>
        </p:txBody>
      </p:sp>
      <p:sp>
        <p:nvSpPr>
          <p:cNvPr id="1048622" name="矩形 41"/>
          <p:cNvSpPr/>
          <p:nvPr/>
        </p:nvSpPr>
        <p:spPr>
          <a:xfrm>
            <a:off x="1475677" y="5121551"/>
            <a:ext cx="613317" cy="75828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23" name="文本框 42"/>
          <p:cNvSpPr txBox="1"/>
          <p:nvPr/>
        </p:nvSpPr>
        <p:spPr>
          <a:xfrm>
            <a:off x="1509118" y="5039026"/>
            <a:ext cx="500380" cy="891541"/>
          </a:xfrm>
          <a:prstGeom prst="rect">
            <a:avLst/>
          </a:prstGeom>
          <a:noFill/>
        </p:spPr>
        <p:txBody>
          <a:bodyPr wrap="none" rtlCol="0">
            <a:spAutoFit/>
          </a:bodyPr>
          <a:lstStyle/>
          <a:p>
            <a:r>
              <a:rPr lang="en-US" altLang="zh-CN" sz="5400" dirty="0">
                <a:solidFill>
                  <a:schemeClr val="bg1"/>
                </a:solidFill>
              </a:rPr>
              <a:t>4</a:t>
            </a:r>
            <a:endParaRPr lang="zh-CN" altLang="en-US" sz="5400" dirty="0">
              <a:solidFill>
                <a:schemeClr val="bg1"/>
              </a:solidFill>
            </a:endParaRPr>
          </a:p>
        </p:txBody>
      </p:sp>
      <p:sp>
        <p:nvSpPr>
          <p:cNvPr id="1048624" name="文本框 44"/>
          <p:cNvSpPr txBox="1"/>
          <p:nvPr/>
        </p:nvSpPr>
        <p:spPr>
          <a:xfrm>
            <a:off x="2219053" y="5316026"/>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黑体" panose="02010609060101010101" pitchFamily="49" charset="-122"/>
                <a:ea typeface="黑体" panose="02010609060101010101" pitchFamily="49" charset="-122"/>
              </a:rPr>
              <a:t>投篮决策过程分析</a:t>
            </a:r>
          </a:p>
        </p:txBody>
      </p:sp>
      <p:sp>
        <p:nvSpPr>
          <p:cNvPr id="17" name="文本框 34">
            <a:extLst>
              <a:ext uri="{FF2B5EF4-FFF2-40B4-BE49-F238E27FC236}">
                <a16:creationId xmlns:a16="http://schemas.microsoft.com/office/drawing/2014/main" id="{DD75D9D6-5067-4DED-98AC-810AE0CCE2B6}"/>
              </a:ext>
            </a:extLst>
          </p:cNvPr>
          <p:cNvSpPr txBox="1"/>
          <p:nvPr/>
        </p:nvSpPr>
        <p:spPr>
          <a:xfrm>
            <a:off x="2219053" y="1172642"/>
            <a:ext cx="2133781" cy="646331"/>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黑体" panose="02010609060101010101" pitchFamily="49" charset="-122"/>
                <a:ea typeface="黑体" panose="02010609060101010101" pitchFamily="49" charset="-122"/>
              </a:rPr>
              <a:t>数据预处理与分析</a:t>
            </a:r>
            <a:endParaRPr lang="zh-CN" altLang="en-US" dirty="0">
              <a:latin typeface="黑体" panose="02010609060101010101" pitchFamily="49" charset="-122"/>
              <a:ea typeface="黑体" panose="02010609060101010101" pitchFamily="49" charset="-122"/>
            </a:endParaRPr>
          </a:p>
          <a:p>
            <a:endParaRPr lang="zh-CN" altLang="en-US" b="1" dirty="0">
              <a:solidFill>
                <a:schemeClr val="tx1">
                  <a:lumMod val="75000"/>
                  <a:lumOff val="25000"/>
                </a:schemeClr>
              </a:solidFill>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3" name="图片 4"/>
          <p:cNvPicPr>
            <a:picLocks noChangeAspect="1"/>
          </p:cNvPicPr>
          <p:nvPr/>
        </p:nvPicPr>
        <p:blipFill>
          <a:blip r:embed="rId3" cstate="screen"/>
          <a:stretch>
            <a:fillRect/>
          </a:stretch>
        </p:blipFill>
        <p:spPr>
          <a:xfrm>
            <a:off x="155187" y="530612"/>
            <a:ext cx="5796776" cy="5796776"/>
          </a:xfrm>
          <a:prstGeom prst="rect">
            <a:avLst/>
          </a:prstGeom>
        </p:spPr>
      </p:pic>
      <p:sp>
        <p:nvSpPr>
          <p:cNvPr id="1048637" name="文本框 16"/>
          <p:cNvSpPr txBox="1"/>
          <p:nvPr/>
        </p:nvSpPr>
        <p:spPr>
          <a:xfrm>
            <a:off x="8164800" y="1342800"/>
            <a:ext cx="3761756" cy="769441"/>
          </a:xfrm>
          <a:prstGeom prst="rect">
            <a:avLst/>
          </a:prstGeom>
          <a:noFill/>
        </p:spPr>
        <p:txBody>
          <a:bodyPr wrap="square" rtlCol="0">
            <a:spAutoFit/>
          </a:bodyPr>
          <a:lstStyle/>
          <a:p>
            <a:pPr algn="dist"/>
            <a:r>
              <a:rPr lang="en-US" altLang="zh-CN" sz="4400" dirty="0">
                <a:solidFill>
                  <a:srgbClr val="0C98A6"/>
                </a:solidFill>
                <a:latin typeface="黑体" panose="02010609060101010101" pitchFamily="49" charset="-122"/>
                <a:ea typeface="黑体" panose="02010609060101010101" pitchFamily="49" charset="-122"/>
              </a:rPr>
              <a:t>INTERNET</a:t>
            </a:r>
            <a:endParaRPr lang="zh-CN" altLang="en-US" sz="4400" dirty="0">
              <a:solidFill>
                <a:srgbClr val="0C98A6"/>
              </a:solidFill>
              <a:latin typeface="黑体" panose="02010609060101010101" pitchFamily="49" charset="-122"/>
              <a:ea typeface="黑体" panose="02010609060101010101" pitchFamily="49" charset="-122"/>
            </a:endParaRPr>
          </a:p>
        </p:txBody>
      </p:sp>
      <p:sp>
        <p:nvSpPr>
          <p:cNvPr id="1048638" name="文本框 17"/>
          <p:cNvSpPr txBox="1"/>
          <p:nvPr/>
        </p:nvSpPr>
        <p:spPr>
          <a:xfrm>
            <a:off x="6130800" y="1994400"/>
            <a:ext cx="5796776" cy="769441"/>
          </a:xfrm>
          <a:prstGeom prst="rect">
            <a:avLst/>
          </a:prstGeom>
          <a:noFill/>
        </p:spPr>
        <p:txBody>
          <a:bodyPr wrap="square" rtlCol="0">
            <a:spAutoFit/>
          </a:bodyPr>
          <a:lstStyle/>
          <a:p>
            <a:pPr algn="dist"/>
            <a:r>
              <a:rPr lang="zh-CN" altLang="en-US" sz="4400" dirty="0">
                <a:solidFill>
                  <a:schemeClr val="tx1">
                    <a:lumMod val="65000"/>
                    <a:lumOff val="35000"/>
                  </a:schemeClr>
                </a:solidFill>
                <a:latin typeface="黑体" panose="02010609060101010101" pitchFamily="49" charset="-122"/>
                <a:ea typeface="黑体" panose="02010609060101010101" pitchFamily="49" charset="-122"/>
              </a:rPr>
              <a:t>数据预处理与分析</a:t>
            </a:r>
            <a:endParaRPr lang="zh-CN" altLang="en-US" sz="4400" dirty="0">
              <a:latin typeface="黑体" panose="02010609060101010101" pitchFamily="49" charset="-122"/>
              <a:ea typeface="黑体" panose="02010609060101010101" pitchFamily="49" charset="-122"/>
            </a:endParaRP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91C23647-BEE2-4721-90C3-96B9842E7CC3}"/>
              </a:ext>
            </a:extLst>
          </p:cNvPr>
          <p:cNvSpPr txBox="1"/>
          <p:nvPr/>
        </p:nvSpPr>
        <p:spPr>
          <a:xfrm>
            <a:off x="2018791" y="1471147"/>
            <a:ext cx="8398274" cy="4893647"/>
          </a:xfrm>
          <a:prstGeom prst="rect">
            <a:avLst/>
          </a:prstGeom>
          <a:noFill/>
        </p:spPr>
        <p:txBody>
          <a:bodyPr wrap="square">
            <a:spAutoFit/>
          </a:bodyPr>
          <a:lstStyle/>
          <a:p>
            <a:r>
              <a:rPr lang="en-US" altLang="zh-CN" sz="2400" dirty="0"/>
              <a:t>d </a:t>
            </a:r>
            <a:r>
              <a:rPr lang="zh-CN" altLang="en-US" sz="2400" dirty="0"/>
              <a:t>篮球直径</a:t>
            </a:r>
            <a:br>
              <a:rPr lang="zh-CN" altLang="en-US" sz="2400" dirty="0"/>
            </a:br>
            <a:br>
              <a:rPr lang="zh-CN" altLang="en-US" sz="2400" dirty="0"/>
            </a:br>
            <a:r>
              <a:rPr lang="en-US" altLang="zh-CN" sz="2400" dirty="0"/>
              <a:t>D </a:t>
            </a:r>
            <a:r>
              <a:rPr lang="zh-CN" altLang="en-US" sz="2400" dirty="0"/>
              <a:t>篮框直径</a:t>
            </a:r>
            <a:br>
              <a:rPr lang="zh-CN" altLang="en-US" sz="2400" dirty="0"/>
            </a:br>
            <a:br>
              <a:rPr lang="zh-CN" altLang="en-US" sz="2400" dirty="0"/>
            </a:br>
            <a:r>
              <a:rPr lang="en-US" altLang="zh-CN" sz="2400" dirty="0"/>
              <a:t>L </a:t>
            </a:r>
            <a:r>
              <a:rPr lang="zh-CN" altLang="en-US" sz="2400" dirty="0"/>
              <a:t>罚球点和篮框中心的水平距离</a:t>
            </a:r>
            <a:br>
              <a:rPr lang="zh-CN" altLang="en-US" sz="2400" dirty="0"/>
            </a:br>
            <a:br>
              <a:rPr lang="zh-CN" altLang="en-US" sz="2400" dirty="0"/>
            </a:br>
            <a:r>
              <a:rPr lang="en-US" altLang="zh-CN" sz="2400" dirty="0"/>
              <a:t>H </a:t>
            </a:r>
            <a:r>
              <a:rPr lang="zh-CN" altLang="en-US" sz="2400" dirty="0"/>
              <a:t>篮框中心的高度</a:t>
            </a:r>
            <a:br>
              <a:rPr lang="zh-CN" altLang="en-US" sz="2400" dirty="0"/>
            </a:br>
            <a:br>
              <a:rPr lang="zh-CN" altLang="en-US" sz="2400" dirty="0"/>
            </a:br>
            <a:r>
              <a:rPr lang="en-US" altLang="zh-CN" sz="2400" dirty="0"/>
              <a:t>h </a:t>
            </a:r>
            <a:r>
              <a:rPr lang="zh-CN" altLang="en-US" sz="2400" dirty="0"/>
              <a:t>篮球运动员的出手高度</a:t>
            </a:r>
            <a:br>
              <a:rPr lang="zh-CN" altLang="en-US" sz="2400" dirty="0"/>
            </a:br>
            <a:br>
              <a:rPr lang="zh-CN" altLang="en-US" sz="2400" dirty="0"/>
            </a:br>
            <a:r>
              <a:rPr lang="en-US" altLang="zh-CN" sz="2400" dirty="0"/>
              <a:t>v </a:t>
            </a:r>
            <a:r>
              <a:rPr lang="zh-CN" altLang="en-US" sz="2400" dirty="0"/>
              <a:t>篮球运动员投篮出手速度</a:t>
            </a:r>
            <a:br>
              <a:rPr lang="zh-CN" altLang="en-US" sz="2400" dirty="0"/>
            </a:br>
            <a:br>
              <a:rPr lang="zh-CN" altLang="en-US" sz="2400" dirty="0"/>
            </a:br>
            <a:r>
              <a:rPr lang="zh-CN" altLang="en-US" sz="2400" dirty="0"/>
              <a:t>按照标准尺寸，</a:t>
            </a:r>
            <a:r>
              <a:rPr lang="en-US" altLang="zh-CN" sz="2400" dirty="0"/>
              <a:t>L=4.6m</a:t>
            </a:r>
            <a:r>
              <a:rPr lang="zh-CN" altLang="en-US" sz="2400" dirty="0"/>
              <a:t>， </a:t>
            </a:r>
            <a:r>
              <a:rPr lang="en-US" altLang="zh-CN" sz="2400" dirty="0"/>
              <a:t>H=3.05m</a:t>
            </a:r>
            <a:r>
              <a:rPr lang="zh-CN" altLang="en-US" sz="2400" dirty="0"/>
              <a:t>， </a:t>
            </a:r>
            <a:r>
              <a:rPr lang="en-US" altLang="zh-CN" sz="2400" dirty="0"/>
              <a:t>d=24.6cm</a:t>
            </a:r>
            <a:r>
              <a:rPr lang="zh-CN" altLang="en-US" sz="2400" dirty="0"/>
              <a:t>， </a:t>
            </a:r>
            <a:r>
              <a:rPr lang="en-US" altLang="zh-CN" sz="2400" dirty="0"/>
              <a:t>D=45cm.</a:t>
            </a:r>
            <a:endParaRPr lang="zh-CN" altLang="en-US" sz="2400" dirty="0"/>
          </a:p>
        </p:txBody>
      </p:sp>
      <p:sp>
        <p:nvSpPr>
          <p:cNvPr id="6" name="Rectangle">
            <a:extLst>
              <a:ext uri="{FF2B5EF4-FFF2-40B4-BE49-F238E27FC236}">
                <a16:creationId xmlns:a16="http://schemas.microsoft.com/office/drawing/2014/main" id="{9C4F239E-F3E5-4B7F-974D-36FDEA8980AD}"/>
              </a:ext>
            </a:extLst>
          </p:cNvPr>
          <p:cNvSpPr/>
          <p:nvPr/>
        </p:nvSpPr>
        <p:spPr>
          <a:xfrm>
            <a:off x="3857409" y="493206"/>
            <a:ext cx="4094540" cy="871597"/>
          </a:xfrm>
          <a:prstGeom prst="rect">
            <a:avLst/>
          </a:prstGeom>
          <a:solidFill>
            <a:srgbClr val="ED6D4F"/>
          </a:solidFill>
          <a:ln w="12700">
            <a:miter lim="400000"/>
          </a:ln>
        </p:spPr>
        <p:txBody>
          <a:bodyPr lIns="50800" tIns="50800" rIns="50800" bIns="50800" anchor="ctr"/>
          <a:lstStyle/>
          <a:p>
            <a:pPr algn="ctr">
              <a:defRPr sz="3200">
                <a:solidFill>
                  <a:srgbClr val="FFFFFF"/>
                </a:solidFill>
                <a:latin typeface="Helvetica Light"/>
                <a:ea typeface="Helvetica Light"/>
                <a:cs typeface="Helvetica Light"/>
                <a:sym typeface="Helvetica Light"/>
              </a:defRPr>
            </a:pPr>
            <a:r>
              <a:rPr lang="zh-CN" altLang="en-US" sz="4400" dirty="0">
                <a:latin typeface="+mn-lt"/>
              </a:rPr>
              <a:t>符号设定</a:t>
            </a:r>
            <a:endParaRPr sz="4400" dirty="0">
              <a:solidFill>
                <a:schemeClr val="bg1"/>
              </a:solidFill>
              <a:latin typeface="Trebuchet MS" panose="020B0603020202020204" pitchFamily="34" charset="0"/>
              <a:sym typeface="Helvetica" pitchFamily="2" charset="0"/>
            </a:endParaRPr>
          </a:p>
        </p:txBody>
      </p:sp>
      <p:pic>
        <p:nvPicPr>
          <p:cNvPr id="3" name="图片 2">
            <a:extLst>
              <a:ext uri="{FF2B5EF4-FFF2-40B4-BE49-F238E27FC236}">
                <a16:creationId xmlns:a16="http://schemas.microsoft.com/office/drawing/2014/main" id="{7C70FE40-AA87-4A05-8E09-E1DA07F5791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278935" y="170188"/>
            <a:ext cx="3173258" cy="5641348"/>
          </a:xfrm>
          <a:prstGeom prst="rect">
            <a:avLst/>
          </a:prstGeom>
          <a:ln>
            <a:noFill/>
          </a:ln>
          <a:effectLst>
            <a:softEdge rad="112500"/>
          </a:effectLst>
        </p:spPr>
      </p:pic>
      <p:sp>
        <p:nvSpPr>
          <p:cNvPr id="7" name="矩形 50">
            <a:extLst>
              <a:ext uri="{FF2B5EF4-FFF2-40B4-BE49-F238E27FC236}">
                <a16:creationId xmlns:a16="http://schemas.microsoft.com/office/drawing/2014/main" id="{E6829666-C16F-4A8A-8BE2-8E35B8A6EFD7}"/>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矩形 49">
            <a:extLst>
              <a:ext uri="{FF2B5EF4-FFF2-40B4-BE49-F238E27FC236}">
                <a16:creationId xmlns:a16="http://schemas.microsoft.com/office/drawing/2014/main" id="{B7E71B0F-5C99-49CB-B61A-27AF98018A84}"/>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554849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a:extLst>
              <a:ext uri="{FF2B5EF4-FFF2-40B4-BE49-F238E27FC236}">
                <a16:creationId xmlns:a16="http://schemas.microsoft.com/office/drawing/2014/main" id="{8FCD083A-3486-4CA4-A13C-D7F29819B86C}"/>
              </a:ext>
            </a:extLst>
          </p:cNvPr>
          <p:cNvSpPr/>
          <p:nvPr/>
        </p:nvSpPr>
        <p:spPr>
          <a:xfrm>
            <a:off x="5456043" y="1801208"/>
            <a:ext cx="5576400" cy="1440000"/>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048643" name="文本框 47"/>
          <p:cNvSpPr txBox="1"/>
          <p:nvPr/>
        </p:nvSpPr>
        <p:spPr>
          <a:xfrm>
            <a:off x="431753" y="2624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数据预处理与分析</a:t>
            </a:r>
            <a:endParaRPr lang="zh-CN" altLang="en-US" sz="1800" dirty="0">
              <a:latin typeface="黑体" panose="02010609060101010101" pitchFamily="49" charset="-122"/>
              <a:ea typeface="黑体" panose="02010609060101010101" pitchFamily="49" charset="-122"/>
            </a:endParaRPr>
          </a:p>
        </p:txBody>
      </p:sp>
      <p:sp>
        <p:nvSpPr>
          <p:cNvPr id="1048645" name="矩形 49"/>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48646" name="矩形 50"/>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52" name="Text Placeholder 4"/>
          <p:cNvSpPr txBox="1"/>
          <p:nvPr/>
        </p:nvSpPr>
        <p:spPr>
          <a:xfrm>
            <a:off x="622512" y="939680"/>
            <a:ext cx="5986017"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tx1">
                    <a:lumMod val="65000"/>
                    <a:lumOff val="35000"/>
                  </a:schemeClr>
                </a:solidFill>
                <a:latin typeface="黑体" panose="02010609060101010101" pitchFamily="49" charset="-122"/>
                <a:ea typeface="黑体" panose="02010609060101010101" pitchFamily="49" charset="-122"/>
                <a:cs typeface="Calibri"/>
              </a:rPr>
              <a:t>数据来源</a:t>
            </a:r>
            <a:endParaRPr lang="id-ID" sz="4400" dirty="0">
              <a:solidFill>
                <a:schemeClr val="tx1">
                  <a:lumMod val="65000"/>
                  <a:lumOff val="35000"/>
                </a:schemeClr>
              </a:solidFill>
              <a:latin typeface="黑体" panose="02010609060101010101" pitchFamily="49" charset="-122"/>
              <a:ea typeface="黑体" panose="02010609060101010101" pitchFamily="49" charset="-122"/>
              <a:cs typeface="Calibri"/>
            </a:endParaRPr>
          </a:p>
        </p:txBody>
      </p:sp>
      <p:sp>
        <p:nvSpPr>
          <p:cNvPr id="22" name="矩形 21">
            <a:extLst>
              <a:ext uri="{FF2B5EF4-FFF2-40B4-BE49-F238E27FC236}">
                <a16:creationId xmlns:a16="http://schemas.microsoft.com/office/drawing/2014/main" id="{157A82E5-9BAA-43B1-955A-3EBBD3DE1635}"/>
              </a:ext>
            </a:extLst>
          </p:cNvPr>
          <p:cNvSpPr/>
          <p:nvPr/>
        </p:nvSpPr>
        <p:spPr>
          <a:xfrm>
            <a:off x="616946" y="1765571"/>
            <a:ext cx="4413548" cy="1143150"/>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solidFill>
                  <a:schemeClr val="bg1"/>
                </a:solidFill>
              </a:rPr>
              <a:t>Kaggle</a:t>
            </a:r>
            <a:r>
              <a:rPr lang="zh-CN" altLang="en-US" dirty="0">
                <a:solidFill>
                  <a:schemeClr val="bg1"/>
                </a:solidFill>
              </a:rPr>
              <a:t>大数据平台开源数据：</a:t>
            </a:r>
            <a:endParaRPr lang="en-US" altLang="zh-CN" dirty="0">
              <a:solidFill>
                <a:schemeClr val="bg1"/>
              </a:solidFill>
            </a:endParaRPr>
          </a:p>
          <a:p>
            <a:r>
              <a:rPr lang="en-US" altLang="zh-CN" dirty="0">
                <a:solidFill>
                  <a:schemeClr val="bg1"/>
                </a:solidFill>
              </a:rPr>
              <a:t>https://www.kaggle.com/c/kobe-bryant-shot-selection/overview</a:t>
            </a:r>
            <a:endParaRPr lang="zh-CN" altLang="zh-CN" dirty="0">
              <a:solidFill>
                <a:schemeClr val="bg1"/>
              </a:solidFill>
            </a:endParaRPr>
          </a:p>
        </p:txBody>
      </p:sp>
      <p:sp>
        <p:nvSpPr>
          <p:cNvPr id="12" name="文本框 11">
            <a:extLst>
              <a:ext uri="{FF2B5EF4-FFF2-40B4-BE49-F238E27FC236}">
                <a16:creationId xmlns:a16="http://schemas.microsoft.com/office/drawing/2014/main" id="{822179DB-071A-41B6-B342-DD87F7672941}"/>
              </a:ext>
            </a:extLst>
          </p:cNvPr>
          <p:cNvSpPr txBox="1"/>
          <p:nvPr/>
        </p:nvSpPr>
        <p:spPr>
          <a:xfrm>
            <a:off x="5456043" y="2042408"/>
            <a:ext cx="5576400" cy="923330"/>
          </a:xfrm>
          <a:prstGeom prst="rect">
            <a:avLst/>
          </a:prstGeom>
          <a:noFill/>
        </p:spPr>
        <p:txBody>
          <a:bodyPr wrap="square" rtlCol="0">
            <a:spAutoFit/>
          </a:bodyPr>
          <a:lstStyle/>
          <a:p>
            <a:r>
              <a:rPr lang="en-US" altLang="zh-CN" dirty="0">
                <a:solidFill>
                  <a:schemeClr val="bg1"/>
                </a:solidFill>
              </a:rPr>
              <a:t>1. Python3.7</a:t>
            </a:r>
          </a:p>
          <a:p>
            <a:r>
              <a:rPr lang="en-US" altLang="zh-CN" dirty="0">
                <a:solidFill>
                  <a:schemeClr val="bg1"/>
                </a:solidFill>
              </a:rPr>
              <a:t>2. Anaconda3</a:t>
            </a:r>
          </a:p>
          <a:p>
            <a:r>
              <a:rPr lang="en-US" altLang="zh-CN" dirty="0">
                <a:solidFill>
                  <a:schemeClr val="bg1"/>
                </a:solidFill>
              </a:rPr>
              <a:t>3. </a:t>
            </a:r>
            <a:r>
              <a:rPr lang="en-US" altLang="zh-CN" dirty="0" err="1">
                <a:solidFill>
                  <a:schemeClr val="bg1"/>
                </a:solidFill>
              </a:rPr>
              <a:t>Jupyter</a:t>
            </a:r>
            <a:r>
              <a:rPr lang="en-US" altLang="zh-CN" dirty="0">
                <a:solidFill>
                  <a:schemeClr val="bg1"/>
                </a:solidFill>
              </a:rPr>
              <a:t> Notebook</a:t>
            </a:r>
            <a:endParaRPr lang="zh-CN" altLang="zh-CN" dirty="0">
              <a:solidFill>
                <a:schemeClr val="bg1"/>
              </a:solidFill>
            </a:endParaRPr>
          </a:p>
        </p:txBody>
      </p:sp>
      <p:sp>
        <p:nvSpPr>
          <p:cNvPr id="13" name="文本框 12">
            <a:extLst>
              <a:ext uri="{FF2B5EF4-FFF2-40B4-BE49-F238E27FC236}">
                <a16:creationId xmlns:a16="http://schemas.microsoft.com/office/drawing/2014/main" id="{B7AB3A75-7965-4880-85F4-DC6E9D104009}"/>
              </a:ext>
            </a:extLst>
          </p:cNvPr>
          <p:cNvSpPr txBox="1"/>
          <p:nvPr/>
        </p:nvSpPr>
        <p:spPr>
          <a:xfrm>
            <a:off x="5417484" y="5546987"/>
            <a:ext cx="5576400" cy="1198800"/>
          </a:xfrm>
          <a:prstGeom prst="rect">
            <a:avLst/>
          </a:prstGeom>
          <a:noFill/>
        </p:spPr>
        <p:txBody>
          <a:bodyPr wrap="square" rtlCol="0">
            <a:spAutoFit/>
          </a:bodyPr>
          <a:lstStyle/>
          <a:p>
            <a:r>
              <a:rPr lang="en-US" altLang="zh-CN" dirty="0">
                <a:solidFill>
                  <a:schemeClr val="bg1"/>
                </a:solidFill>
              </a:rPr>
              <a:t>2017</a:t>
            </a:r>
            <a:r>
              <a:rPr lang="zh-CN" altLang="zh-CN" dirty="0">
                <a:solidFill>
                  <a:schemeClr val="bg1"/>
                </a:solidFill>
              </a:rPr>
              <a:t>年</a:t>
            </a:r>
            <a:r>
              <a:rPr lang="en-US" altLang="zh-CN" dirty="0">
                <a:solidFill>
                  <a:schemeClr val="bg1"/>
                </a:solidFill>
              </a:rPr>
              <a:t>5</a:t>
            </a:r>
            <a:r>
              <a:rPr lang="zh-CN" altLang="zh-CN" dirty="0">
                <a:solidFill>
                  <a:schemeClr val="bg1"/>
                </a:solidFill>
              </a:rPr>
              <a:t>月</a:t>
            </a:r>
            <a:r>
              <a:rPr lang="en-US" altLang="zh-CN" dirty="0">
                <a:solidFill>
                  <a:schemeClr val="bg1"/>
                </a:solidFill>
              </a:rPr>
              <a:t>12</a:t>
            </a:r>
            <a:r>
              <a:rPr lang="zh-CN" altLang="zh-CN" dirty="0">
                <a:solidFill>
                  <a:schemeClr val="bg1"/>
                </a:solidFill>
              </a:rPr>
              <a:t>日，</a:t>
            </a:r>
            <a:r>
              <a:rPr lang="en-US" altLang="zh-CN" dirty="0">
                <a:solidFill>
                  <a:schemeClr val="bg1"/>
                </a:solidFill>
              </a:rPr>
              <a:t>WannaCry</a:t>
            </a:r>
            <a:r>
              <a:rPr lang="zh-CN" altLang="zh-CN" dirty="0">
                <a:solidFill>
                  <a:schemeClr val="bg1"/>
                </a:solidFill>
              </a:rPr>
              <a:t>勒索病毒事件致使</a:t>
            </a:r>
            <a:r>
              <a:rPr lang="en-US" altLang="zh-CN" dirty="0">
                <a:solidFill>
                  <a:schemeClr val="bg1"/>
                </a:solidFill>
              </a:rPr>
              <a:t>99</a:t>
            </a:r>
            <a:r>
              <a:rPr lang="zh-CN" altLang="zh-CN" dirty="0">
                <a:solidFill>
                  <a:schemeClr val="bg1"/>
                </a:solidFill>
              </a:rPr>
              <a:t>个国家遭受攻击，其中包括英国、美国、中国、俄罗斯、西班牙和意大利。</a:t>
            </a:r>
          </a:p>
        </p:txBody>
      </p:sp>
      <p:pic>
        <p:nvPicPr>
          <p:cNvPr id="2" name="图片 1">
            <a:extLst>
              <a:ext uri="{FF2B5EF4-FFF2-40B4-BE49-F238E27FC236}">
                <a16:creationId xmlns:a16="http://schemas.microsoft.com/office/drawing/2014/main" id="{33F685C2-01F7-486E-946F-37D04360DF1F}"/>
              </a:ext>
            </a:extLst>
          </p:cNvPr>
          <p:cNvPicPr>
            <a:picLocks noChangeAspect="1"/>
          </p:cNvPicPr>
          <p:nvPr/>
        </p:nvPicPr>
        <p:blipFill rotWithShape="1">
          <a:blip r:embed="rId3"/>
          <a:srcRect r="28967"/>
          <a:stretch/>
        </p:blipFill>
        <p:spPr>
          <a:xfrm>
            <a:off x="431753" y="3124166"/>
            <a:ext cx="4783935" cy="3283226"/>
          </a:xfrm>
          <a:prstGeom prst="rect">
            <a:avLst/>
          </a:prstGeom>
        </p:spPr>
      </p:pic>
      <p:sp>
        <p:nvSpPr>
          <p:cNvPr id="18" name="Text Placeholder 4">
            <a:extLst>
              <a:ext uri="{FF2B5EF4-FFF2-40B4-BE49-F238E27FC236}">
                <a16:creationId xmlns:a16="http://schemas.microsoft.com/office/drawing/2014/main" id="{9042D73C-85E8-4C3F-BCDF-542429E7CB7D}"/>
              </a:ext>
            </a:extLst>
          </p:cNvPr>
          <p:cNvSpPr txBox="1"/>
          <p:nvPr/>
        </p:nvSpPr>
        <p:spPr>
          <a:xfrm>
            <a:off x="5701804" y="944596"/>
            <a:ext cx="5986017"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tx1">
                    <a:lumMod val="65000"/>
                    <a:lumOff val="35000"/>
                  </a:schemeClr>
                </a:solidFill>
                <a:latin typeface="黑体" panose="02010609060101010101" pitchFamily="49" charset="-122"/>
                <a:ea typeface="黑体" panose="02010609060101010101" pitchFamily="49" charset="-122"/>
                <a:cs typeface="Calibri"/>
              </a:rPr>
              <a:t>运行环境</a:t>
            </a:r>
            <a:endParaRPr lang="id-ID" sz="4400" dirty="0">
              <a:solidFill>
                <a:schemeClr val="tx1">
                  <a:lumMod val="65000"/>
                  <a:lumOff val="35000"/>
                </a:schemeClr>
              </a:solidFill>
              <a:latin typeface="黑体" panose="02010609060101010101" pitchFamily="49" charset="-122"/>
              <a:ea typeface="黑体" panose="02010609060101010101" pitchFamily="49" charset="-122"/>
              <a:cs typeface="Calibri"/>
            </a:endParaRPr>
          </a:p>
        </p:txBody>
      </p:sp>
      <p:pic>
        <p:nvPicPr>
          <p:cNvPr id="5" name="图片 4">
            <a:extLst>
              <a:ext uri="{FF2B5EF4-FFF2-40B4-BE49-F238E27FC236}">
                <a16:creationId xmlns:a16="http://schemas.microsoft.com/office/drawing/2014/main" id="{F28C3594-78CD-41CA-B40E-E13987C2B6FE}"/>
              </a:ext>
            </a:extLst>
          </p:cNvPr>
          <p:cNvPicPr>
            <a:picLocks noChangeAspect="1"/>
          </p:cNvPicPr>
          <p:nvPr/>
        </p:nvPicPr>
        <p:blipFill>
          <a:blip r:embed="rId4"/>
          <a:stretch>
            <a:fillRect/>
          </a:stretch>
        </p:blipFill>
        <p:spPr>
          <a:xfrm>
            <a:off x="5417484" y="3429000"/>
            <a:ext cx="5816401" cy="283549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177005" y="599550"/>
            <a:ext cx="4094540" cy="871597"/>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1048780" name="文本框 16"/>
          <p:cNvSpPr txBox="1"/>
          <p:nvPr/>
        </p:nvSpPr>
        <p:spPr>
          <a:xfrm>
            <a:off x="431753" y="5247061"/>
            <a:ext cx="5356800" cy="648000"/>
          </a:xfrm>
          <a:prstGeom prst="rect">
            <a:avLst/>
          </a:prstGeom>
          <a:noFill/>
        </p:spPr>
        <p:txBody>
          <a:bodyPr wrap="square" rtlCol="0">
            <a:spAutoFit/>
            <a:scene3d>
              <a:camera prst="orthographicFront"/>
              <a:lightRig rig="threePt" dir="t"/>
            </a:scene3d>
            <a:sp3d contourW="12700"/>
          </a:bodyPr>
          <a:lstStyle/>
          <a:p>
            <a:pPr algn="just"/>
            <a:r>
              <a:rPr lang="zh-CN" altLang="zh-CN" dirty="0">
                <a:solidFill>
                  <a:schemeClr val="bg1"/>
                </a:solidFill>
                <a:latin typeface="黑体" panose="02010609060101010101" pitchFamily="49" charset="-122"/>
                <a:ea typeface="黑体" panose="02010609060101010101" pitchFamily="49" charset="-122"/>
              </a:rPr>
              <a:t>企业走向全世界离不开工业互联网安全，会直接影响企业未来的生存问题。</a:t>
            </a:r>
          </a:p>
          <a:p>
            <a:pPr algn="just"/>
            <a:endParaRPr lang="en-US" altLang="zh-CN" sz="1600" dirty="0">
              <a:solidFill>
                <a:schemeClr val="bg1"/>
              </a:solidFill>
              <a:latin typeface="黑体" panose="02010609060101010101" pitchFamily="49" charset="-122"/>
              <a:ea typeface="黑体" panose="02010609060101010101" pitchFamily="49" charset="-122"/>
              <a:cs typeface="Tahoma" panose="020B0604030504040204" pitchFamily="34"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839521" y="599550"/>
            <a:ext cx="4346574"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认识数据</a:t>
            </a:r>
            <a:endParaRPr lang="id-ID"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数据预处理与分析</a:t>
            </a:r>
            <a:endParaRPr lang="zh-CN" altLang="en-US" sz="1800" dirty="0">
              <a:latin typeface="黑体" panose="02010609060101010101" pitchFamily="49" charset="-122"/>
              <a:ea typeface="黑体" panose="02010609060101010101" pitchFamily="49" charset="-122"/>
            </a:endParaRPr>
          </a:p>
        </p:txBody>
      </p:sp>
      <p:pic>
        <p:nvPicPr>
          <p:cNvPr id="3" name="图片 2">
            <a:extLst>
              <a:ext uri="{FF2B5EF4-FFF2-40B4-BE49-F238E27FC236}">
                <a16:creationId xmlns:a16="http://schemas.microsoft.com/office/drawing/2014/main" id="{55CCAFC4-F2CD-4CAD-9306-F935909497B9}"/>
              </a:ext>
            </a:extLst>
          </p:cNvPr>
          <p:cNvPicPr>
            <a:picLocks noChangeAspect="1"/>
          </p:cNvPicPr>
          <p:nvPr/>
        </p:nvPicPr>
        <p:blipFill>
          <a:blip r:embed="rId3"/>
          <a:stretch>
            <a:fillRect/>
          </a:stretch>
        </p:blipFill>
        <p:spPr>
          <a:xfrm>
            <a:off x="215736" y="1697362"/>
            <a:ext cx="11762921" cy="4898154"/>
          </a:xfrm>
          <a:prstGeom prst="rect">
            <a:avLst/>
          </a:prstGeom>
        </p:spPr>
      </p:pic>
      <p:sp>
        <p:nvSpPr>
          <p:cNvPr id="23" name="文本框 22">
            <a:extLst>
              <a:ext uri="{FF2B5EF4-FFF2-40B4-BE49-F238E27FC236}">
                <a16:creationId xmlns:a16="http://schemas.microsoft.com/office/drawing/2014/main" id="{2A562E4F-992E-4188-AB85-10398B3A0ABF}"/>
              </a:ext>
            </a:extLst>
          </p:cNvPr>
          <p:cNvSpPr txBox="1"/>
          <p:nvPr/>
        </p:nvSpPr>
        <p:spPr>
          <a:xfrm>
            <a:off x="9112541" y="1393878"/>
            <a:ext cx="736070" cy="369332"/>
          </a:xfrm>
          <a:prstGeom prst="rect">
            <a:avLst/>
          </a:prstGeom>
          <a:noFill/>
        </p:spPr>
        <p:txBody>
          <a:bodyPr wrap="square">
            <a:spAutoFit/>
          </a:bodyPr>
          <a:lstStyle/>
          <a:p>
            <a:r>
              <a:rPr lang="zh-CN" altLang="en-US" b="0" i="0" dirty="0">
                <a:solidFill>
                  <a:srgbClr val="FF0000"/>
                </a:solidFill>
                <a:effectLst/>
                <a:latin typeface="-apple-system"/>
              </a:rPr>
              <a:t>队名</a:t>
            </a:r>
            <a:endParaRPr lang="zh-CN" altLang="en-US" dirty="0">
              <a:solidFill>
                <a:srgbClr val="FF0000"/>
              </a:solidFill>
            </a:endParaRPr>
          </a:p>
        </p:txBody>
      </p:sp>
      <p:sp>
        <p:nvSpPr>
          <p:cNvPr id="24" name="文本框 23">
            <a:extLst>
              <a:ext uri="{FF2B5EF4-FFF2-40B4-BE49-F238E27FC236}">
                <a16:creationId xmlns:a16="http://schemas.microsoft.com/office/drawing/2014/main" id="{7200CBAA-CFBF-4A5B-8677-280D27AA99B2}"/>
              </a:ext>
            </a:extLst>
          </p:cNvPr>
          <p:cNvSpPr txBox="1"/>
          <p:nvPr/>
        </p:nvSpPr>
        <p:spPr>
          <a:xfrm>
            <a:off x="609256" y="1345669"/>
            <a:ext cx="1336990" cy="369332"/>
          </a:xfrm>
          <a:prstGeom prst="rect">
            <a:avLst/>
          </a:prstGeom>
          <a:noFill/>
        </p:spPr>
        <p:txBody>
          <a:bodyPr wrap="square">
            <a:spAutoFit/>
          </a:bodyPr>
          <a:lstStyle/>
          <a:p>
            <a:r>
              <a:rPr lang="zh-CN" altLang="en-US" dirty="0">
                <a:solidFill>
                  <a:srgbClr val="FF0000"/>
                </a:solidFill>
              </a:rPr>
              <a:t>投篮方式</a:t>
            </a:r>
          </a:p>
        </p:txBody>
      </p:sp>
      <p:sp>
        <p:nvSpPr>
          <p:cNvPr id="25" name="文本框 24">
            <a:extLst>
              <a:ext uri="{FF2B5EF4-FFF2-40B4-BE49-F238E27FC236}">
                <a16:creationId xmlns:a16="http://schemas.microsoft.com/office/drawing/2014/main" id="{3CC103E9-812B-4A3F-810E-DFA73814D16C}"/>
              </a:ext>
            </a:extLst>
          </p:cNvPr>
          <p:cNvSpPr txBox="1"/>
          <p:nvPr/>
        </p:nvSpPr>
        <p:spPr>
          <a:xfrm>
            <a:off x="9659056" y="1328030"/>
            <a:ext cx="736070" cy="369332"/>
          </a:xfrm>
          <a:prstGeom prst="rect">
            <a:avLst/>
          </a:prstGeom>
          <a:noFill/>
        </p:spPr>
        <p:txBody>
          <a:bodyPr wrap="square">
            <a:spAutoFit/>
          </a:bodyPr>
          <a:lstStyle/>
          <a:p>
            <a:r>
              <a:rPr lang="zh-CN" altLang="en-US" dirty="0">
                <a:solidFill>
                  <a:srgbClr val="FF0000"/>
                </a:solidFill>
                <a:latin typeface="-apple-system"/>
              </a:rPr>
              <a:t>时间</a:t>
            </a:r>
            <a:endParaRPr lang="zh-CN" altLang="en-US" dirty="0">
              <a:solidFill>
                <a:srgbClr val="FF0000"/>
              </a:solidFill>
            </a:endParaRPr>
          </a:p>
        </p:txBody>
      </p:sp>
      <p:sp>
        <p:nvSpPr>
          <p:cNvPr id="26" name="文本框 25">
            <a:extLst>
              <a:ext uri="{FF2B5EF4-FFF2-40B4-BE49-F238E27FC236}">
                <a16:creationId xmlns:a16="http://schemas.microsoft.com/office/drawing/2014/main" id="{FA1916DE-2495-4E05-BAA4-DBEC150D6446}"/>
              </a:ext>
            </a:extLst>
          </p:cNvPr>
          <p:cNvSpPr txBox="1"/>
          <p:nvPr/>
        </p:nvSpPr>
        <p:spPr>
          <a:xfrm>
            <a:off x="10625188" y="1393878"/>
            <a:ext cx="736070" cy="369332"/>
          </a:xfrm>
          <a:prstGeom prst="rect">
            <a:avLst/>
          </a:prstGeom>
          <a:noFill/>
        </p:spPr>
        <p:txBody>
          <a:bodyPr wrap="square">
            <a:spAutoFit/>
          </a:bodyPr>
          <a:lstStyle/>
          <a:p>
            <a:r>
              <a:rPr lang="zh-CN" altLang="en-US" dirty="0">
                <a:solidFill>
                  <a:srgbClr val="FF0000"/>
                </a:solidFill>
              </a:rPr>
              <a:t>对手</a:t>
            </a:r>
          </a:p>
        </p:txBody>
      </p:sp>
      <p:sp>
        <p:nvSpPr>
          <p:cNvPr id="30" name="文本框 29">
            <a:extLst>
              <a:ext uri="{FF2B5EF4-FFF2-40B4-BE49-F238E27FC236}">
                <a16:creationId xmlns:a16="http://schemas.microsoft.com/office/drawing/2014/main" id="{836B9666-8A4D-45BF-B301-96001A0D7C28}"/>
              </a:ext>
            </a:extLst>
          </p:cNvPr>
          <p:cNvSpPr txBox="1"/>
          <p:nvPr/>
        </p:nvSpPr>
        <p:spPr>
          <a:xfrm>
            <a:off x="6735725" y="1421258"/>
            <a:ext cx="736070" cy="369332"/>
          </a:xfrm>
          <a:prstGeom prst="rect">
            <a:avLst/>
          </a:prstGeom>
          <a:noFill/>
        </p:spPr>
        <p:txBody>
          <a:bodyPr wrap="square">
            <a:spAutoFit/>
          </a:bodyPr>
          <a:lstStyle/>
          <a:p>
            <a:r>
              <a:rPr lang="zh-CN" altLang="en-US" dirty="0">
                <a:solidFill>
                  <a:srgbClr val="FF0000"/>
                </a:solidFill>
              </a:rPr>
              <a:t>场次</a:t>
            </a:r>
          </a:p>
        </p:txBody>
      </p:sp>
      <p:sp>
        <p:nvSpPr>
          <p:cNvPr id="31" name="文本框 30">
            <a:extLst>
              <a:ext uri="{FF2B5EF4-FFF2-40B4-BE49-F238E27FC236}">
                <a16:creationId xmlns:a16="http://schemas.microsoft.com/office/drawing/2014/main" id="{95FF3537-B9F5-4D4A-87E0-795841A187BF}"/>
              </a:ext>
            </a:extLst>
          </p:cNvPr>
          <p:cNvSpPr txBox="1"/>
          <p:nvPr/>
        </p:nvSpPr>
        <p:spPr>
          <a:xfrm>
            <a:off x="3061036" y="1395292"/>
            <a:ext cx="736070" cy="369332"/>
          </a:xfrm>
          <a:prstGeom prst="rect">
            <a:avLst/>
          </a:prstGeom>
          <a:noFill/>
        </p:spPr>
        <p:txBody>
          <a:bodyPr wrap="square">
            <a:spAutoFit/>
          </a:bodyPr>
          <a:lstStyle/>
          <a:p>
            <a:r>
              <a:rPr lang="zh-CN" altLang="en-US" dirty="0">
                <a:solidFill>
                  <a:srgbClr val="FF0000"/>
                </a:solidFill>
              </a:rPr>
              <a:t>位置</a:t>
            </a:r>
          </a:p>
        </p:txBody>
      </p:sp>
      <p:sp>
        <p:nvSpPr>
          <p:cNvPr id="32" name="文本框 31">
            <a:extLst>
              <a:ext uri="{FF2B5EF4-FFF2-40B4-BE49-F238E27FC236}">
                <a16:creationId xmlns:a16="http://schemas.microsoft.com/office/drawing/2014/main" id="{2338FD2E-5654-4F45-96C2-86A032E695BA}"/>
              </a:ext>
            </a:extLst>
          </p:cNvPr>
          <p:cNvSpPr txBox="1"/>
          <p:nvPr/>
        </p:nvSpPr>
        <p:spPr>
          <a:xfrm>
            <a:off x="4423511" y="1452042"/>
            <a:ext cx="1205502" cy="369332"/>
          </a:xfrm>
          <a:prstGeom prst="rect">
            <a:avLst/>
          </a:prstGeom>
          <a:noFill/>
        </p:spPr>
        <p:txBody>
          <a:bodyPr wrap="square">
            <a:spAutoFit/>
          </a:bodyPr>
          <a:lstStyle/>
          <a:p>
            <a:r>
              <a:rPr lang="zh-CN" altLang="en-US" dirty="0">
                <a:solidFill>
                  <a:srgbClr val="FF0000"/>
                </a:solidFill>
              </a:rPr>
              <a:t>剩余时间</a:t>
            </a:r>
          </a:p>
        </p:txBody>
      </p:sp>
    </p:spTree>
    <p:extLst>
      <p:ext uri="{BB962C8B-B14F-4D97-AF65-F5344CB8AC3E}">
        <p14:creationId xmlns:p14="http://schemas.microsoft.com/office/powerpoint/2010/main" val="46535543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a:extLst>
              <a:ext uri="{FF2B5EF4-FFF2-40B4-BE49-F238E27FC236}">
                <a16:creationId xmlns:a16="http://schemas.microsoft.com/office/drawing/2014/main" id="{2B9C4899-F7ED-4A54-800A-B77956CEBC57}"/>
              </a:ext>
            </a:extLst>
          </p:cNvPr>
          <p:cNvSpPr/>
          <p:nvPr/>
        </p:nvSpPr>
        <p:spPr>
          <a:xfrm>
            <a:off x="4177005" y="599550"/>
            <a:ext cx="4094540" cy="871597"/>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1048780" name="文本框 16"/>
          <p:cNvSpPr txBox="1"/>
          <p:nvPr/>
        </p:nvSpPr>
        <p:spPr>
          <a:xfrm>
            <a:off x="431753" y="5247061"/>
            <a:ext cx="5356800" cy="648000"/>
          </a:xfrm>
          <a:prstGeom prst="rect">
            <a:avLst/>
          </a:prstGeom>
          <a:noFill/>
        </p:spPr>
        <p:txBody>
          <a:bodyPr wrap="square" rtlCol="0">
            <a:spAutoFit/>
            <a:scene3d>
              <a:camera prst="orthographicFront"/>
              <a:lightRig rig="threePt" dir="t"/>
            </a:scene3d>
            <a:sp3d contourW="12700"/>
          </a:bodyPr>
          <a:lstStyle/>
          <a:p>
            <a:pPr algn="just"/>
            <a:r>
              <a:rPr lang="zh-CN" altLang="zh-CN" dirty="0">
                <a:solidFill>
                  <a:schemeClr val="bg1"/>
                </a:solidFill>
                <a:latin typeface="黑体" panose="02010609060101010101" pitchFamily="49" charset="-122"/>
                <a:ea typeface="黑体" panose="02010609060101010101" pitchFamily="49" charset="-122"/>
              </a:rPr>
              <a:t>企业走向全世界离不开工业互联网安全，会直接影响企业未来的生存问题。</a:t>
            </a:r>
          </a:p>
          <a:p>
            <a:pPr algn="just"/>
            <a:endParaRPr lang="en-US" altLang="zh-CN" sz="1600" dirty="0">
              <a:solidFill>
                <a:schemeClr val="bg1"/>
              </a:solidFill>
              <a:latin typeface="黑体" panose="02010609060101010101" pitchFamily="49" charset="-122"/>
              <a:ea typeface="黑体" panose="02010609060101010101" pitchFamily="49" charset="-122"/>
              <a:cs typeface="Tahoma" panose="020B0604030504040204" pitchFamily="34"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505916" y="599550"/>
            <a:ext cx="4346574"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对数据预处理</a:t>
            </a:r>
            <a:endParaRPr lang="id-ID"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数据预处理与分析</a:t>
            </a:r>
            <a:endParaRPr lang="zh-CN" altLang="en-US" sz="1800" dirty="0">
              <a:latin typeface="黑体" panose="02010609060101010101" pitchFamily="49" charset="-122"/>
              <a:ea typeface="黑体" panose="02010609060101010101" pitchFamily="49" charset="-122"/>
            </a:endParaRPr>
          </a:p>
        </p:txBody>
      </p:sp>
      <p:pic>
        <p:nvPicPr>
          <p:cNvPr id="6" name="图片 5">
            <a:extLst>
              <a:ext uri="{FF2B5EF4-FFF2-40B4-BE49-F238E27FC236}">
                <a16:creationId xmlns:a16="http://schemas.microsoft.com/office/drawing/2014/main" id="{90827AEB-4BDC-4FE9-AA64-109EEC79216A}"/>
              </a:ext>
            </a:extLst>
          </p:cNvPr>
          <p:cNvPicPr>
            <a:picLocks noChangeAspect="1"/>
          </p:cNvPicPr>
          <p:nvPr/>
        </p:nvPicPr>
        <p:blipFill>
          <a:blip r:embed="rId3"/>
          <a:stretch>
            <a:fillRect/>
          </a:stretch>
        </p:blipFill>
        <p:spPr>
          <a:xfrm>
            <a:off x="111248" y="2060072"/>
            <a:ext cx="5366625" cy="4131267"/>
          </a:xfrm>
          <a:prstGeom prst="rect">
            <a:avLst/>
          </a:prstGeom>
        </p:spPr>
      </p:pic>
      <p:pic>
        <p:nvPicPr>
          <p:cNvPr id="7" name="图片 6">
            <a:extLst>
              <a:ext uri="{FF2B5EF4-FFF2-40B4-BE49-F238E27FC236}">
                <a16:creationId xmlns:a16="http://schemas.microsoft.com/office/drawing/2014/main" id="{11121244-3E20-4FD3-BA97-0403A7BF4368}"/>
              </a:ext>
            </a:extLst>
          </p:cNvPr>
          <p:cNvPicPr>
            <a:picLocks noChangeAspect="1"/>
          </p:cNvPicPr>
          <p:nvPr/>
        </p:nvPicPr>
        <p:blipFill>
          <a:blip r:embed="rId4"/>
          <a:stretch>
            <a:fillRect/>
          </a:stretch>
        </p:blipFill>
        <p:spPr>
          <a:xfrm>
            <a:off x="5592403" y="2685870"/>
            <a:ext cx="6520173" cy="3505469"/>
          </a:xfrm>
          <a:prstGeom prst="rect">
            <a:avLst/>
          </a:prstGeom>
        </p:spPr>
      </p:pic>
      <p:sp>
        <p:nvSpPr>
          <p:cNvPr id="27" name="文本框 26">
            <a:extLst>
              <a:ext uri="{FF2B5EF4-FFF2-40B4-BE49-F238E27FC236}">
                <a16:creationId xmlns:a16="http://schemas.microsoft.com/office/drawing/2014/main" id="{43B0C549-71C0-4ACC-A8FF-686D1B6226E3}"/>
              </a:ext>
            </a:extLst>
          </p:cNvPr>
          <p:cNvSpPr txBox="1"/>
          <p:nvPr/>
        </p:nvSpPr>
        <p:spPr>
          <a:xfrm>
            <a:off x="5788553" y="2204926"/>
            <a:ext cx="5576400" cy="369332"/>
          </a:xfrm>
          <a:prstGeom prst="rect">
            <a:avLst/>
          </a:prstGeom>
          <a:noFill/>
        </p:spPr>
        <p:txBody>
          <a:bodyPr wrap="square" rtlCol="0">
            <a:spAutoFit/>
          </a:bodyPr>
          <a:lstStyle/>
          <a:p>
            <a:r>
              <a:rPr lang="en-US" altLang="zh-CN" dirty="0"/>
              <a:t>1. </a:t>
            </a:r>
            <a:r>
              <a:rPr lang="zh-CN" altLang="en-US" dirty="0"/>
              <a:t>清洗数据，把一些</a:t>
            </a:r>
            <a:r>
              <a:rPr lang="en-US" altLang="zh-CN" dirty="0"/>
              <a:t>null</a:t>
            </a:r>
            <a:r>
              <a:rPr lang="zh-CN" altLang="en-US" dirty="0"/>
              <a:t>（空值）删掉</a:t>
            </a:r>
            <a:endParaRPr lang="zh-CN" altLang="zh-CN" dirty="0"/>
          </a:p>
        </p:txBody>
      </p:sp>
    </p:spTree>
    <p:extLst>
      <p:ext uri="{BB962C8B-B14F-4D97-AF65-F5344CB8AC3E}">
        <p14:creationId xmlns:p14="http://schemas.microsoft.com/office/powerpoint/2010/main" val="97200592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177005" y="599550"/>
            <a:ext cx="4094540" cy="871597"/>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1048780" name="文本框 16"/>
          <p:cNvSpPr txBox="1"/>
          <p:nvPr/>
        </p:nvSpPr>
        <p:spPr>
          <a:xfrm>
            <a:off x="431753" y="5247061"/>
            <a:ext cx="5356800" cy="648000"/>
          </a:xfrm>
          <a:prstGeom prst="rect">
            <a:avLst/>
          </a:prstGeom>
          <a:noFill/>
        </p:spPr>
        <p:txBody>
          <a:bodyPr wrap="square" rtlCol="0">
            <a:spAutoFit/>
            <a:scene3d>
              <a:camera prst="orthographicFront"/>
              <a:lightRig rig="threePt" dir="t"/>
            </a:scene3d>
            <a:sp3d contourW="12700"/>
          </a:bodyPr>
          <a:lstStyle/>
          <a:p>
            <a:pPr algn="just"/>
            <a:r>
              <a:rPr lang="zh-CN" altLang="zh-CN" dirty="0">
                <a:solidFill>
                  <a:schemeClr val="bg1"/>
                </a:solidFill>
                <a:latin typeface="黑体" panose="02010609060101010101" pitchFamily="49" charset="-122"/>
                <a:ea typeface="黑体" panose="02010609060101010101" pitchFamily="49" charset="-122"/>
              </a:rPr>
              <a:t>企业走向全世界离不开工业互联网安全，会直接影响企业未来的生存问题。</a:t>
            </a:r>
          </a:p>
          <a:p>
            <a:pPr algn="just"/>
            <a:endParaRPr lang="en-US" altLang="zh-CN" sz="1600" dirty="0">
              <a:solidFill>
                <a:schemeClr val="bg1"/>
              </a:solidFill>
              <a:latin typeface="黑体" panose="02010609060101010101" pitchFamily="49" charset="-122"/>
              <a:ea typeface="黑体" panose="02010609060101010101" pitchFamily="49" charset="-122"/>
              <a:cs typeface="Tahoma" panose="020B0604030504040204" pitchFamily="34"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470167" y="590730"/>
            <a:ext cx="4346574"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添加时间序列</a:t>
            </a:r>
            <a:endParaRPr lang="id-ID"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数据预处理与分析</a:t>
            </a:r>
            <a:endParaRPr lang="zh-CN" altLang="en-US" sz="1800" dirty="0">
              <a:latin typeface="黑体" panose="02010609060101010101" pitchFamily="49" charset="-122"/>
              <a:ea typeface="黑体" panose="02010609060101010101" pitchFamily="49" charset="-122"/>
            </a:endParaRPr>
          </a:p>
        </p:txBody>
      </p:sp>
      <p:pic>
        <p:nvPicPr>
          <p:cNvPr id="2" name="图片 1">
            <a:extLst>
              <a:ext uri="{FF2B5EF4-FFF2-40B4-BE49-F238E27FC236}">
                <a16:creationId xmlns:a16="http://schemas.microsoft.com/office/drawing/2014/main" id="{B7218792-AABB-40BC-8F1E-D49B6DF67E70}"/>
              </a:ext>
            </a:extLst>
          </p:cNvPr>
          <p:cNvPicPr>
            <a:picLocks noChangeAspect="1"/>
          </p:cNvPicPr>
          <p:nvPr/>
        </p:nvPicPr>
        <p:blipFill>
          <a:blip r:embed="rId3"/>
          <a:stretch>
            <a:fillRect/>
          </a:stretch>
        </p:blipFill>
        <p:spPr>
          <a:xfrm>
            <a:off x="349691" y="2141374"/>
            <a:ext cx="11566385" cy="4421772"/>
          </a:xfrm>
          <a:prstGeom prst="rect">
            <a:avLst/>
          </a:prstGeom>
        </p:spPr>
      </p:pic>
      <p:sp>
        <p:nvSpPr>
          <p:cNvPr id="17" name="文本框 16">
            <a:extLst>
              <a:ext uri="{FF2B5EF4-FFF2-40B4-BE49-F238E27FC236}">
                <a16:creationId xmlns:a16="http://schemas.microsoft.com/office/drawing/2014/main" id="{04D1FB70-C36C-4C8D-92B3-E035E266E2E9}"/>
              </a:ext>
            </a:extLst>
          </p:cNvPr>
          <p:cNvSpPr txBox="1"/>
          <p:nvPr/>
        </p:nvSpPr>
        <p:spPr>
          <a:xfrm>
            <a:off x="860418" y="1620523"/>
            <a:ext cx="7956323" cy="369332"/>
          </a:xfrm>
          <a:prstGeom prst="rect">
            <a:avLst/>
          </a:prstGeom>
          <a:noFill/>
        </p:spPr>
        <p:txBody>
          <a:bodyPr wrap="square" rtlCol="0">
            <a:spAutoFit/>
          </a:bodyPr>
          <a:lstStyle/>
          <a:p>
            <a:r>
              <a:rPr lang="en-US" altLang="zh-CN" dirty="0"/>
              <a:t>2. </a:t>
            </a:r>
            <a:r>
              <a:rPr lang="zh-CN" altLang="en-US" dirty="0"/>
              <a:t>为了更好的可视化以及后续分析，我们按照每一次比赛时间添加时间序列。</a:t>
            </a:r>
            <a:endParaRPr lang="zh-CN" altLang="zh-CN" dirty="0"/>
          </a:p>
        </p:txBody>
      </p:sp>
    </p:spTree>
    <p:extLst>
      <p:ext uri="{BB962C8B-B14F-4D97-AF65-F5344CB8AC3E}">
        <p14:creationId xmlns:p14="http://schemas.microsoft.com/office/powerpoint/2010/main" val="159442894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a:extLst>
              <a:ext uri="{FF2B5EF4-FFF2-40B4-BE49-F238E27FC236}">
                <a16:creationId xmlns:a16="http://schemas.microsoft.com/office/drawing/2014/main" id="{64C880C4-C00D-4320-9BF7-FA3A15379300}"/>
              </a:ext>
            </a:extLst>
          </p:cNvPr>
          <p:cNvSpPr/>
          <p:nvPr/>
        </p:nvSpPr>
        <p:spPr>
          <a:xfrm>
            <a:off x="647606" y="3119794"/>
            <a:ext cx="5035596" cy="3165246"/>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a:solidFill>
                <a:schemeClr val="bg1"/>
              </a:solidFill>
              <a:latin typeface="Trebuchet MS" panose="020B0603020202020204" pitchFamily="34" charset="0"/>
              <a:sym typeface="Helvetica" pitchFamily="2" charset="0"/>
            </a:endParaRPr>
          </a:p>
        </p:txBody>
      </p:sp>
      <p:sp>
        <p:nvSpPr>
          <p:cNvPr id="33" name="Rectangle">
            <a:extLst>
              <a:ext uri="{FF2B5EF4-FFF2-40B4-BE49-F238E27FC236}">
                <a16:creationId xmlns:a16="http://schemas.microsoft.com/office/drawing/2014/main" id="{2B9C4899-F7ED-4A54-800A-B77956CEBC57}"/>
              </a:ext>
            </a:extLst>
          </p:cNvPr>
          <p:cNvSpPr/>
          <p:nvPr/>
        </p:nvSpPr>
        <p:spPr>
          <a:xfrm>
            <a:off x="4177005" y="599550"/>
            <a:ext cx="4094540" cy="871597"/>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505916" y="599550"/>
            <a:ext cx="4346574"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可视化展示</a:t>
            </a:r>
            <a:endParaRPr lang="id-ID"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数据预处理与分析</a:t>
            </a:r>
            <a:endParaRPr lang="zh-CN" altLang="en-US" sz="1800" dirty="0">
              <a:latin typeface="黑体" panose="02010609060101010101" pitchFamily="49" charset="-122"/>
              <a:ea typeface="黑体" panose="02010609060101010101" pitchFamily="49" charset="-122"/>
            </a:endParaRPr>
          </a:p>
        </p:txBody>
      </p:sp>
      <p:sp>
        <p:nvSpPr>
          <p:cNvPr id="27" name="文本框 26">
            <a:extLst>
              <a:ext uri="{FF2B5EF4-FFF2-40B4-BE49-F238E27FC236}">
                <a16:creationId xmlns:a16="http://schemas.microsoft.com/office/drawing/2014/main" id="{43B0C549-71C0-4ACC-A8FF-686D1B6226E3}"/>
              </a:ext>
            </a:extLst>
          </p:cNvPr>
          <p:cNvSpPr txBox="1"/>
          <p:nvPr/>
        </p:nvSpPr>
        <p:spPr>
          <a:xfrm>
            <a:off x="791393" y="1946913"/>
            <a:ext cx="4346574" cy="923330"/>
          </a:xfrm>
          <a:prstGeom prst="rect">
            <a:avLst/>
          </a:prstGeom>
          <a:noFill/>
        </p:spPr>
        <p:txBody>
          <a:bodyPr wrap="square" rtlCol="0">
            <a:spAutoFit/>
          </a:bodyPr>
          <a:lstStyle/>
          <a:p>
            <a:r>
              <a:rPr lang="zh-CN" altLang="en-US" dirty="0"/>
              <a:t>右图展示了以</a:t>
            </a:r>
            <a:r>
              <a:rPr lang="en-US" altLang="zh-CN" dirty="0"/>
              <a:t>24s/12s/6s</a:t>
            </a:r>
            <a:r>
              <a:rPr lang="zh-CN" altLang="en-US" dirty="0"/>
              <a:t>为一段，对科比尝试投篮次数进行统计，红色线段对应比赛每小节</a:t>
            </a:r>
            <a:endParaRPr lang="zh-CN" altLang="zh-CN" dirty="0"/>
          </a:p>
        </p:txBody>
      </p:sp>
      <p:pic>
        <p:nvPicPr>
          <p:cNvPr id="2" name="图片 1">
            <a:extLst>
              <a:ext uri="{FF2B5EF4-FFF2-40B4-BE49-F238E27FC236}">
                <a16:creationId xmlns:a16="http://schemas.microsoft.com/office/drawing/2014/main" id="{8FD3EBAA-B3EC-4085-BDE8-DD9F5DCACF35}"/>
              </a:ext>
            </a:extLst>
          </p:cNvPr>
          <p:cNvPicPr>
            <a:picLocks noChangeAspect="1"/>
          </p:cNvPicPr>
          <p:nvPr/>
        </p:nvPicPr>
        <p:blipFill>
          <a:blip r:embed="rId3"/>
          <a:stretch>
            <a:fillRect/>
          </a:stretch>
        </p:blipFill>
        <p:spPr>
          <a:xfrm>
            <a:off x="6002589" y="1617471"/>
            <a:ext cx="5826643" cy="5160740"/>
          </a:xfrm>
          <a:prstGeom prst="rect">
            <a:avLst/>
          </a:prstGeom>
        </p:spPr>
      </p:pic>
      <p:sp>
        <p:nvSpPr>
          <p:cNvPr id="14" name="文本框 13">
            <a:extLst>
              <a:ext uri="{FF2B5EF4-FFF2-40B4-BE49-F238E27FC236}">
                <a16:creationId xmlns:a16="http://schemas.microsoft.com/office/drawing/2014/main" id="{67351606-61EC-47C1-BA40-33A3DDA6AAF6}"/>
              </a:ext>
            </a:extLst>
          </p:cNvPr>
          <p:cNvSpPr txBox="1"/>
          <p:nvPr/>
        </p:nvSpPr>
        <p:spPr>
          <a:xfrm>
            <a:off x="893106" y="3429000"/>
            <a:ext cx="4143148" cy="2246769"/>
          </a:xfrm>
          <a:prstGeom prst="rect">
            <a:avLst/>
          </a:prstGeom>
          <a:noFill/>
        </p:spPr>
        <p:txBody>
          <a:bodyPr wrap="square">
            <a:spAutoFit/>
          </a:bodyPr>
          <a:lstStyle/>
          <a:p>
            <a:pPr algn="l"/>
            <a:r>
              <a:rPr lang="zh-CN" altLang="en-US" sz="3200" b="0" i="0" dirty="0">
                <a:solidFill>
                  <a:schemeClr val="bg1"/>
                </a:solidFill>
                <a:effectLst/>
                <a:latin typeface="-apple-system"/>
              </a:rPr>
              <a:t>结论</a:t>
            </a:r>
            <a:endParaRPr lang="en-US" altLang="zh-CN" sz="3200" b="0" i="0" dirty="0">
              <a:solidFill>
                <a:schemeClr val="bg1"/>
              </a:solidFill>
              <a:effectLst/>
              <a:latin typeface="-apple-system"/>
            </a:endParaRPr>
          </a:p>
          <a:p>
            <a:pPr algn="l"/>
            <a:endParaRPr lang="en-US" altLang="zh-CN" dirty="0">
              <a:solidFill>
                <a:schemeClr val="bg1"/>
              </a:solidFill>
              <a:latin typeface="-apple-system"/>
            </a:endParaRPr>
          </a:p>
          <a:p>
            <a:pPr algn="l"/>
            <a:r>
              <a:rPr lang="en-US" altLang="zh-CN" b="0" i="0" dirty="0">
                <a:solidFill>
                  <a:schemeClr val="bg1"/>
                </a:solidFill>
                <a:effectLst/>
                <a:latin typeface="-apple-system"/>
              </a:rPr>
              <a:t>+ </a:t>
            </a:r>
            <a:r>
              <a:rPr lang="zh-CN" altLang="en-US" b="0" i="0" dirty="0">
                <a:solidFill>
                  <a:schemeClr val="bg1"/>
                </a:solidFill>
                <a:effectLst/>
                <a:latin typeface="-apple-system"/>
              </a:rPr>
              <a:t>看起来科比被托付给每个时期的最后一击（每一节后面出手得分明显多）</a:t>
            </a:r>
            <a:endParaRPr lang="en-US" altLang="zh-CN" b="0" i="0" dirty="0">
              <a:solidFill>
                <a:schemeClr val="bg1"/>
              </a:solidFill>
              <a:effectLst/>
              <a:latin typeface="-apple-system"/>
            </a:endParaRPr>
          </a:p>
          <a:p>
            <a:pPr algn="l"/>
            <a:endParaRPr lang="zh-CN" altLang="en-US" b="0" i="0" dirty="0">
              <a:solidFill>
                <a:schemeClr val="bg1"/>
              </a:solidFill>
              <a:effectLst/>
              <a:latin typeface="-apple-system"/>
            </a:endParaRPr>
          </a:p>
          <a:p>
            <a:pPr algn="l"/>
            <a:r>
              <a:rPr lang="en-US" altLang="zh-CN" dirty="0">
                <a:solidFill>
                  <a:schemeClr val="bg1"/>
                </a:solidFill>
                <a:latin typeface="-apple-system"/>
              </a:rPr>
              <a:t>+ </a:t>
            </a:r>
            <a:r>
              <a:rPr lang="zh-CN" altLang="en-US" b="0" i="0" dirty="0">
                <a:solidFill>
                  <a:schemeClr val="bg1"/>
                </a:solidFill>
                <a:effectLst/>
                <a:latin typeface="-apple-system"/>
              </a:rPr>
              <a:t>看起来他通常在第 </a:t>
            </a:r>
            <a:r>
              <a:rPr lang="en-US" altLang="zh-CN" b="0" i="0" dirty="0">
                <a:solidFill>
                  <a:schemeClr val="bg1"/>
                </a:solidFill>
                <a:effectLst/>
                <a:latin typeface="-apple-system"/>
              </a:rPr>
              <a:t>2 </a:t>
            </a:r>
            <a:r>
              <a:rPr lang="zh-CN" altLang="en-US" b="0" i="0" dirty="0">
                <a:solidFill>
                  <a:schemeClr val="bg1"/>
                </a:solidFill>
                <a:effectLst/>
                <a:latin typeface="-apple-system"/>
              </a:rPr>
              <a:t>节和第 </a:t>
            </a:r>
            <a:r>
              <a:rPr lang="en-US" altLang="zh-CN" b="0" i="0" dirty="0">
                <a:solidFill>
                  <a:schemeClr val="bg1"/>
                </a:solidFill>
                <a:effectLst/>
                <a:latin typeface="-apple-system"/>
              </a:rPr>
              <a:t>4 </a:t>
            </a:r>
            <a:r>
              <a:rPr lang="zh-CN" altLang="en-US" b="0" i="0" dirty="0">
                <a:solidFill>
                  <a:schemeClr val="bg1"/>
                </a:solidFill>
                <a:effectLst/>
                <a:latin typeface="-apple-system"/>
              </a:rPr>
              <a:t>节开始时坐在替补席上</a:t>
            </a:r>
          </a:p>
        </p:txBody>
      </p:sp>
    </p:spTree>
    <p:extLst>
      <p:ext uri="{BB962C8B-B14F-4D97-AF65-F5344CB8AC3E}">
        <p14:creationId xmlns:p14="http://schemas.microsoft.com/office/powerpoint/2010/main" val="119517804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a:extLst>
              <a:ext uri="{FF2B5EF4-FFF2-40B4-BE49-F238E27FC236}">
                <a16:creationId xmlns:a16="http://schemas.microsoft.com/office/drawing/2014/main" id="{BCE52B3C-45F5-47CC-99A0-5EA2A1DCB45A}"/>
              </a:ext>
            </a:extLst>
          </p:cNvPr>
          <p:cNvSpPr/>
          <p:nvPr/>
        </p:nvSpPr>
        <p:spPr>
          <a:xfrm>
            <a:off x="6915151" y="4630887"/>
            <a:ext cx="4302132" cy="1952626"/>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a:solidFill>
                <a:schemeClr val="bg1"/>
              </a:solidFill>
              <a:latin typeface="Trebuchet MS" panose="020B0603020202020204" pitchFamily="34" charset="0"/>
              <a:sym typeface="Helvetica" pitchFamily="2" charset="0"/>
            </a:endParaRPr>
          </a:p>
        </p:txBody>
      </p:sp>
      <p:sp>
        <p:nvSpPr>
          <p:cNvPr id="21" name="Rectangle">
            <a:extLst>
              <a:ext uri="{FF2B5EF4-FFF2-40B4-BE49-F238E27FC236}">
                <a16:creationId xmlns:a16="http://schemas.microsoft.com/office/drawing/2014/main" id="{2543E254-4673-48A3-93AD-683B84945015}"/>
              </a:ext>
            </a:extLst>
          </p:cNvPr>
          <p:cNvSpPr/>
          <p:nvPr/>
        </p:nvSpPr>
        <p:spPr>
          <a:xfrm>
            <a:off x="4177005" y="599550"/>
            <a:ext cx="4094540" cy="871597"/>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1048780" name="文本框 16"/>
          <p:cNvSpPr txBox="1"/>
          <p:nvPr/>
        </p:nvSpPr>
        <p:spPr>
          <a:xfrm>
            <a:off x="431753" y="5247061"/>
            <a:ext cx="5356800" cy="648000"/>
          </a:xfrm>
          <a:prstGeom prst="rect">
            <a:avLst/>
          </a:prstGeom>
          <a:noFill/>
        </p:spPr>
        <p:txBody>
          <a:bodyPr wrap="square" rtlCol="0">
            <a:spAutoFit/>
            <a:scene3d>
              <a:camera prst="orthographicFront"/>
              <a:lightRig rig="threePt" dir="t"/>
            </a:scene3d>
            <a:sp3d contourW="12700"/>
          </a:bodyPr>
          <a:lstStyle/>
          <a:p>
            <a:pPr algn="just"/>
            <a:r>
              <a:rPr lang="zh-CN" altLang="zh-CN" dirty="0">
                <a:solidFill>
                  <a:schemeClr val="bg1"/>
                </a:solidFill>
                <a:latin typeface="黑体" panose="02010609060101010101" pitchFamily="49" charset="-122"/>
                <a:ea typeface="黑体" panose="02010609060101010101" pitchFamily="49" charset="-122"/>
              </a:rPr>
              <a:t>企业走向全世界离不开工业互联网安全，会直接影响企业未来的生存问题。</a:t>
            </a:r>
          </a:p>
          <a:p>
            <a:pPr algn="just"/>
            <a:endParaRPr lang="en-US" altLang="zh-CN" sz="1600" dirty="0">
              <a:solidFill>
                <a:schemeClr val="bg1"/>
              </a:solidFill>
              <a:latin typeface="黑体" panose="02010609060101010101" pitchFamily="49" charset="-122"/>
              <a:ea typeface="黑体" panose="02010609060101010101" pitchFamily="49" charset="-122"/>
              <a:cs typeface="Tahoma" panose="020B0604030504040204" pitchFamily="34"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651142" y="608550"/>
            <a:ext cx="3330808"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可视化展示</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数据预处理与分析</a:t>
            </a:r>
            <a:endParaRPr lang="zh-CN" altLang="en-US" sz="1800" dirty="0">
              <a:latin typeface="黑体" panose="02010609060101010101" pitchFamily="49" charset="-122"/>
              <a:ea typeface="黑体" panose="02010609060101010101" pitchFamily="49" charset="-122"/>
            </a:endParaRPr>
          </a:p>
        </p:txBody>
      </p:sp>
      <p:sp>
        <p:nvSpPr>
          <p:cNvPr id="17" name="文本框 16">
            <a:extLst>
              <a:ext uri="{FF2B5EF4-FFF2-40B4-BE49-F238E27FC236}">
                <a16:creationId xmlns:a16="http://schemas.microsoft.com/office/drawing/2014/main" id="{04D1FB70-C36C-4C8D-92B3-E035E266E2E9}"/>
              </a:ext>
            </a:extLst>
          </p:cNvPr>
          <p:cNvSpPr txBox="1"/>
          <p:nvPr/>
        </p:nvSpPr>
        <p:spPr>
          <a:xfrm>
            <a:off x="946370" y="1715362"/>
            <a:ext cx="4094540" cy="646331"/>
          </a:xfrm>
          <a:prstGeom prst="rect">
            <a:avLst/>
          </a:prstGeom>
          <a:noFill/>
        </p:spPr>
        <p:txBody>
          <a:bodyPr wrap="square" rtlCol="0">
            <a:spAutoFit/>
          </a:bodyPr>
          <a:lstStyle/>
          <a:p>
            <a:r>
              <a:rPr lang="zh-CN" altLang="en-US" dirty="0"/>
              <a:t>下图是以</a:t>
            </a:r>
            <a:r>
              <a:rPr lang="en-US" altLang="zh-CN" dirty="0"/>
              <a:t>20s</a:t>
            </a:r>
            <a:r>
              <a:rPr lang="zh-CN" altLang="en-US" dirty="0"/>
              <a:t>为段统计的尝试投篮次数和命中次数。</a:t>
            </a:r>
            <a:endParaRPr lang="zh-CN" altLang="zh-CN" dirty="0"/>
          </a:p>
        </p:txBody>
      </p:sp>
      <p:pic>
        <p:nvPicPr>
          <p:cNvPr id="3" name="图片 2">
            <a:extLst>
              <a:ext uri="{FF2B5EF4-FFF2-40B4-BE49-F238E27FC236}">
                <a16:creationId xmlns:a16="http://schemas.microsoft.com/office/drawing/2014/main" id="{8418F341-C5F3-408D-9182-6BBC3AB64B9C}"/>
              </a:ext>
            </a:extLst>
          </p:cNvPr>
          <p:cNvPicPr>
            <a:picLocks noChangeAspect="1"/>
          </p:cNvPicPr>
          <p:nvPr/>
        </p:nvPicPr>
        <p:blipFill>
          <a:blip r:embed="rId3"/>
          <a:stretch>
            <a:fillRect/>
          </a:stretch>
        </p:blipFill>
        <p:spPr>
          <a:xfrm>
            <a:off x="342214" y="2666513"/>
            <a:ext cx="6238233" cy="3855520"/>
          </a:xfrm>
          <a:prstGeom prst="rect">
            <a:avLst/>
          </a:prstGeom>
        </p:spPr>
      </p:pic>
      <p:sp>
        <p:nvSpPr>
          <p:cNvPr id="11" name="文本框 10">
            <a:extLst>
              <a:ext uri="{FF2B5EF4-FFF2-40B4-BE49-F238E27FC236}">
                <a16:creationId xmlns:a16="http://schemas.microsoft.com/office/drawing/2014/main" id="{CC991A5C-06FA-4FEF-AE00-C10EC159B959}"/>
              </a:ext>
            </a:extLst>
          </p:cNvPr>
          <p:cNvSpPr txBox="1"/>
          <p:nvPr/>
        </p:nvSpPr>
        <p:spPr>
          <a:xfrm>
            <a:off x="7045512" y="4527195"/>
            <a:ext cx="4012926" cy="1754326"/>
          </a:xfrm>
          <a:prstGeom prst="rect">
            <a:avLst/>
          </a:prstGeom>
          <a:noFill/>
        </p:spPr>
        <p:txBody>
          <a:bodyPr wrap="square">
            <a:spAutoFit/>
          </a:bodyPr>
          <a:lstStyle/>
          <a:p>
            <a:pPr algn="l"/>
            <a:endParaRPr lang="en-US" altLang="zh-CN" dirty="0">
              <a:solidFill>
                <a:schemeClr val="bg1"/>
              </a:solidFill>
              <a:latin typeface="-apple-system"/>
            </a:endParaRPr>
          </a:p>
          <a:p>
            <a:pPr algn="l"/>
            <a:r>
              <a:rPr lang="zh-CN" altLang="en-US" b="0" i="0" dirty="0">
                <a:solidFill>
                  <a:schemeClr val="bg1"/>
                </a:solidFill>
                <a:effectLst/>
                <a:latin typeface="-apple-system"/>
              </a:rPr>
              <a:t>由图可以分析得出，最后虽然投篮次数多，但准确率明显下滑，达不到正常水平</a:t>
            </a:r>
          </a:p>
          <a:p>
            <a:pPr algn="l"/>
            <a:r>
              <a:rPr lang="zh-CN" altLang="en-US" b="0" i="0" dirty="0">
                <a:solidFill>
                  <a:schemeClr val="bg1"/>
                </a:solidFill>
                <a:effectLst/>
                <a:latin typeface="-apple-system"/>
              </a:rPr>
              <a:t>这可能和最后时间紧张，远距离投篮有关</a:t>
            </a:r>
          </a:p>
        </p:txBody>
      </p:sp>
      <p:pic>
        <p:nvPicPr>
          <p:cNvPr id="13" name="图片 12">
            <a:extLst>
              <a:ext uri="{FF2B5EF4-FFF2-40B4-BE49-F238E27FC236}">
                <a16:creationId xmlns:a16="http://schemas.microsoft.com/office/drawing/2014/main" id="{6E4EA15E-DBA8-43F7-A896-BECC30EA2ED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745682" y="918977"/>
            <a:ext cx="2222645" cy="3333967"/>
          </a:xfrm>
          <a:prstGeom prst="rect">
            <a:avLst/>
          </a:prstGeom>
        </p:spPr>
      </p:pic>
    </p:spTree>
    <p:extLst>
      <p:ext uri="{BB962C8B-B14F-4D97-AF65-F5344CB8AC3E}">
        <p14:creationId xmlns:p14="http://schemas.microsoft.com/office/powerpoint/2010/main" val="257050472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4" name="图片 4"/>
          <p:cNvPicPr>
            <a:picLocks noChangeAspect="1"/>
          </p:cNvPicPr>
          <p:nvPr/>
        </p:nvPicPr>
        <p:blipFill>
          <a:blip r:embed="rId3" cstate="screen"/>
          <a:stretch>
            <a:fillRect/>
          </a:stretch>
        </p:blipFill>
        <p:spPr>
          <a:xfrm>
            <a:off x="155187" y="530612"/>
            <a:ext cx="5796776" cy="5796776"/>
          </a:xfrm>
          <a:prstGeom prst="rect">
            <a:avLst/>
          </a:prstGeom>
        </p:spPr>
      </p:pic>
      <p:sp>
        <p:nvSpPr>
          <p:cNvPr id="1048687" name="文本框 16"/>
          <p:cNvSpPr txBox="1"/>
          <p:nvPr/>
        </p:nvSpPr>
        <p:spPr>
          <a:xfrm>
            <a:off x="8164800" y="1342800"/>
            <a:ext cx="3761756" cy="769441"/>
          </a:xfrm>
          <a:prstGeom prst="rect">
            <a:avLst/>
          </a:prstGeom>
          <a:noFill/>
        </p:spPr>
        <p:txBody>
          <a:bodyPr wrap="square" rtlCol="0">
            <a:spAutoFit/>
          </a:bodyPr>
          <a:lstStyle/>
          <a:p>
            <a:pPr algn="dist"/>
            <a:r>
              <a:rPr lang="en-US" altLang="zh-CN" sz="4400" dirty="0">
                <a:solidFill>
                  <a:srgbClr val="0C98A6"/>
                </a:solidFill>
                <a:latin typeface="黑体" panose="02010609060101010101" pitchFamily="49" charset="-122"/>
                <a:ea typeface="黑体" panose="02010609060101010101" pitchFamily="49" charset="-122"/>
              </a:rPr>
              <a:t>INTERNET</a:t>
            </a:r>
            <a:endParaRPr lang="zh-CN" altLang="en-US" sz="4400" dirty="0">
              <a:solidFill>
                <a:srgbClr val="0C98A6"/>
              </a:solidFill>
              <a:latin typeface="黑体" panose="02010609060101010101" pitchFamily="49" charset="-122"/>
              <a:ea typeface="黑体" panose="02010609060101010101" pitchFamily="49" charset="-122"/>
            </a:endParaRPr>
          </a:p>
        </p:txBody>
      </p:sp>
      <p:sp>
        <p:nvSpPr>
          <p:cNvPr id="1048688" name="文本框 17"/>
          <p:cNvSpPr txBox="1"/>
          <p:nvPr/>
        </p:nvSpPr>
        <p:spPr>
          <a:xfrm>
            <a:off x="6130800" y="1994400"/>
            <a:ext cx="5796776" cy="769441"/>
          </a:xfrm>
          <a:prstGeom prst="rect">
            <a:avLst/>
          </a:prstGeom>
          <a:noFill/>
        </p:spPr>
        <p:txBody>
          <a:bodyPr wrap="square" rtlCol="0">
            <a:spAutoFit/>
          </a:bodyPr>
          <a:lstStyle/>
          <a:p>
            <a:pPr algn="dist"/>
            <a:r>
              <a:rPr lang="zh-CN" altLang="en-US" sz="4400" dirty="0">
                <a:solidFill>
                  <a:schemeClr val="tx1">
                    <a:lumMod val="65000"/>
                    <a:lumOff val="35000"/>
                  </a:schemeClr>
                </a:solidFill>
                <a:latin typeface="黑体" panose="02010609060101010101" pitchFamily="49" charset="-122"/>
                <a:ea typeface="黑体" panose="02010609060101010101" pitchFamily="49" charset="-122"/>
              </a:rPr>
              <a:t>投篮空间位置分析</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a:extLst>
              <a:ext uri="{FF2B5EF4-FFF2-40B4-BE49-F238E27FC236}">
                <a16:creationId xmlns:a16="http://schemas.microsoft.com/office/drawing/2014/main" id="{2B9C4899-F7ED-4A54-800A-B77956CEBC57}"/>
              </a:ext>
            </a:extLst>
          </p:cNvPr>
          <p:cNvSpPr/>
          <p:nvPr/>
        </p:nvSpPr>
        <p:spPr>
          <a:xfrm>
            <a:off x="3356449" y="599551"/>
            <a:ext cx="6044726" cy="857774"/>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3724866" y="689513"/>
            <a:ext cx="6276384"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en-US" altLang="zh-CN" sz="3200" b="1" i="0" dirty="0">
                <a:solidFill>
                  <a:schemeClr val="bg1"/>
                </a:solidFill>
                <a:effectLst/>
                <a:latin typeface="Helvetica Neue"/>
              </a:rPr>
              <a:t>scikit-learn (</a:t>
            </a:r>
            <a:r>
              <a:rPr lang="en-US" altLang="zh-CN" sz="3200" b="1" i="0" dirty="0" err="1">
                <a:solidFill>
                  <a:schemeClr val="bg1"/>
                </a:solidFill>
                <a:effectLst/>
                <a:latin typeface="Helvetica Neue"/>
              </a:rPr>
              <a:t>sklearn</a:t>
            </a:r>
            <a:r>
              <a:rPr lang="en-US" altLang="zh-CN" sz="3200" b="1" i="0" dirty="0">
                <a:solidFill>
                  <a:schemeClr val="bg1"/>
                </a:solidFill>
                <a:effectLst/>
                <a:latin typeface="Helvetica Neue"/>
              </a:rPr>
              <a:t>) </a:t>
            </a:r>
            <a:r>
              <a:rPr lang="zh-CN" altLang="en-US" sz="3200" b="1" i="0" dirty="0">
                <a:solidFill>
                  <a:schemeClr val="bg1"/>
                </a:solidFill>
                <a:effectLst/>
                <a:latin typeface="Helvetica Neue"/>
              </a:rPr>
              <a:t>介绍</a:t>
            </a:r>
            <a:endParaRPr lang="id-ID"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投篮空间位置分析</a:t>
            </a:r>
          </a:p>
        </p:txBody>
      </p:sp>
      <p:pic>
        <p:nvPicPr>
          <p:cNvPr id="3" name="图片 2">
            <a:extLst>
              <a:ext uri="{FF2B5EF4-FFF2-40B4-BE49-F238E27FC236}">
                <a16:creationId xmlns:a16="http://schemas.microsoft.com/office/drawing/2014/main" id="{F2ED10EE-B76A-4848-BE6C-7F1E0A22BD97}"/>
              </a:ext>
            </a:extLst>
          </p:cNvPr>
          <p:cNvPicPr>
            <a:picLocks noChangeAspect="1"/>
          </p:cNvPicPr>
          <p:nvPr/>
        </p:nvPicPr>
        <p:blipFill>
          <a:blip r:embed="rId3"/>
          <a:stretch>
            <a:fillRect/>
          </a:stretch>
        </p:blipFill>
        <p:spPr>
          <a:xfrm>
            <a:off x="584153" y="1617471"/>
            <a:ext cx="5266125" cy="4726179"/>
          </a:xfrm>
          <a:prstGeom prst="rect">
            <a:avLst/>
          </a:prstGeom>
        </p:spPr>
      </p:pic>
      <p:pic>
        <p:nvPicPr>
          <p:cNvPr id="4" name="图片 3">
            <a:extLst>
              <a:ext uri="{FF2B5EF4-FFF2-40B4-BE49-F238E27FC236}">
                <a16:creationId xmlns:a16="http://schemas.microsoft.com/office/drawing/2014/main" id="{DCA1E938-AC01-431B-A258-CC923C026D48}"/>
              </a:ext>
            </a:extLst>
          </p:cNvPr>
          <p:cNvPicPr>
            <a:picLocks noChangeAspect="1"/>
          </p:cNvPicPr>
          <p:nvPr/>
        </p:nvPicPr>
        <p:blipFill>
          <a:blip r:embed="rId4"/>
          <a:stretch>
            <a:fillRect/>
          </a:stretch>
        </p:blipFill>
        <p:spPr>
          <a:xfrm>
            <a:off x="6657975" y="1617471"/>
            <a:ext cx="4972049" cy="5187688"/>
          </a:xfrm>
          <a:prstGeom prst="rect">
            <a:avLst/>
          </a:prstGeom>
        </p:spPr>
      </p:pic>
      <p:sp>
        <p:nvSpPr>
          <p:cNvPr id="13" name="文本框 12">
            <a:extLst>
              <a:ext uri="{FF2B5EF4-FFF2-40B4-BE49-F238E27FC236}">
                <a16:creationId xmlns:a16="http://schemas.microsoft.com/office/drawing/2014/main" id="{54637A63-D408-4B4C-B065-7D8D07C00FE7}"/>
              </a:ext>
            </a:extLst>
          </p:cNvPr>
          <p:cNvSpPr txBox="1"/>
          <p:nvPr/>
        </p:nvSpPr>
        <p:spPr>
          <a:xfrm>
            <a:off x="349691" y="6378584"/>
            <a:ext cx="6096000" cy="307777"/>
          </a:xfrm>
          <a:prstGeom prst="rect">
            <a:avLst/>
          </a:prstGeom>
          <a:noFill/>
        </p:spPr>
        <p:txBody>
          <a:bodyPr wrap="square">
            <a:spAutoFit/>
          </a:bodyPr>
          <a:lstStyle/>
          <a:p>
            <a:r>
              <a:rPr lang="zh-CN" altLang="en-US" sz="1400" dirty="0"/>
              <a:t>参考：</a:t>
            </a:r>
            <a:r>
              <a:rPr lang="en-US" altLang="zh-CN" sz="1400" dirty="0"/>
              <a:t>https://sklearn.apachecn.org/docs/master/20.html</a:t>
            </a:r>
            <a:endParaRPr lang="zh-CN" altLang="en-US" sz="1400" dirty="0"/>
          </a:p>
        </p:txBody>
      </p:sp>
    </p:spTree>
    <p:extLst>
      <p:ext uri="{BB962C8B-B14F-4D97-AF65-F5344CB8AC3E}">
        <p14:creationId xmlns:p14="http://schemas.microsoft.com/office/powerpoint/2010/main" val="13982001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95" name="矩形 49"/>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96" name="矩形 50"/>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4ACE81AB-358E-4A0F-A427-39A91C637A4B}"/>
              </a:ext>
            </a:extLst>
          </p:cNvPr>
          <p:cNvSpPr/>
          <p:nvPr/>
        </p:nvSpPr>
        <p:spPr>
          <a:xfrm>
            <a:off x="1962150" y="1376039"/>
            <a:ext cx="2624079" cy="892552"/>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98" name="Oval 5"/>
          <p:cNvSpPr>
            <a:spLocks noChangeAspect="1"/>
          </p:cNvSpPr>
          <p:nvPr/>
        </p:nvSpPr>
        <p:spPr>
          <a:xfrm>
            <a:off x="349691" y="1268020"/>
            <a:ext cx="982804" cy="982804"/>
          </a:xfrm>
          <a:prstGeom prst="ellipse">
            <a:avLst/>
          </a:prstGeom>
          <a:solidFill>
            <a:srgbClr val="0C98A6"/>
          </a:solidFill>
          <a:ln w="3810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185304">
              <a:lnSpc>
                <a:spcPct val="90000"/>
              </a:lnSpc>
              <a:spcBef>
                <a:spcPct val="0"/>
              </a:spcBef>
              <a:spcAft>
                <a:spcPct val="35000"/>
              </a:spcAft>
            </a:pPr>
            <a:r>
              <a:rPr lang="en-US" sz="3200" dirty="0">
                <a:solidFill>
                  <a:schemeClr val="bg1"/>
                </a:solidFill>
                <a:latin typeface="黑体" panose="02010609060101010101" pitchFamily="49" charset="-122"/>
                <a:ea typeface="黑体" panose="02010609060101010101" pitchFamily="49" charset="-122"/>
                <a:cs typeface="+mn-ea"/>
                <a:sym typeface="+mn-lt"/>
              </a:rPr>
              <a:t>1</a:t>
            </a:r>
          </a:p>
        </p:txBody>
      </p:sp>
      <p:sp>
        <p:nvSpPr>
          <p:cNvPr id="2" name="矩形 1">
            <a:extLst>
              <a:ext uri="{FF2B5EF4-FFF2-40B4-BE49-F238E27FC236}">
                <a16:creationId xmlns:a16="http://schemas.microsoft.com/office/drawing/2014/main" id="{300D88E8-7E28-4909-B8FD-E2A0C6C03060}"/>
              </a:ext>
            </a:extLst>
          </p:cNvPr>
          <p:cNvSpPr/>
          <p:nvPr/>
        </p:nvSpPr>
        <p:spPr>
          <a:xfrm>
            <a:off x="349691" y="2583402"/>
            <a:ext cx="5184334" cy="3240349"/>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707" name="文本框 23"/>
          <p:cNvSpPr txBox="1"/>
          <p:nvPr/>
        </p:nvSpPr>
        <p:spPr>
          <a:xfrm>
            <a:off x="556300" y="2842647"/>
            <a:ext cx="4785418" cy="3170099"/>
          </a:xfrm>
          <a:prstGeom prst="rect">
            <a:avLst/>
          </a:prstGeom>
          <a:noFill/>
        </p:spPr>
        <p:txBody>
          <a:bodyPr wrap="square" rtlCol="0">
            <a:spAutoFit/>
            <a:scene3d>
              <a:camera prst="orthographicFront"/>
              <a:lightRig rig="threePt" dir="t"/>
            </a:scene3d>
            <a:sp3d contourW="12700"/>
          </a:bodyPr>
          <a:lstStyle/>
          <a:p>
            <a:pPr algn="just"/>
            <a:r>
              <a:rPr lang="zh-CN" altLang="en-US" sz="2000" b="0" i="0" dirty="0">
                <a:solidFill>
                  <a:schemeClr val="bg1"/>
                </a:solidFill>
                <a:effectLst/>
                <a:latin typeface="-apple-system"/>
              </a:rPr>
              <a:t>高斯混合模型（</a:t>
            </a:r>
            <a:r>
              <a:rPr lang="en-US" altLang="zh-CN" sz="2000" b="0" i="0" dirty="0">
                <a:solidFill>
                  <a:schemeClr val="bg1"/>
                </a:solidFill>
                <a:effectLst/>
                <a:latin typeface="-apple-system"/>
              </a:rPr>
              <a:t>Gaussian Mixed Model</a:t>
            </a:r>
            <a:r>
              <a:rPr lang="zh-CN" altLang="en-US" sz="2000" b="0" i="0" dirty="0">
                <a:solidFill>
                  <a:schemeClr val="bg1"/>
                </a:solidFill>
                <a:effectLst/>
                <a:latin typeface="-apple-system"/>
              </a:rPr>
              <a:t>）指的是多个高斯分布函数的线性组合，理论上</a:t>
            </a:r>
            <a:r>
              <a:rPr lang="en-US" altLang="zh-CN" sz="2000" b="0" i="0" dirty="0">
                <a:solidFill>
                  <a:schemeClr val="bg1"/>
                </a:solidFill>
                <a:effectLst/>
                <a:latin typeface="-apple-system"/>
              </a:rPr>
              <a:t>GMM</a:t>
            </a:r>
            <a:r>
              <a:rPr lang="zh-CN" altLang="en-US" sz="2000" b="0" i="0" dirty="0">
                <a:solidFill>
                  <a:schemeClr val="bg1"/>
                </a:solidFill>
                <a:effectLst/>
                <a:latin typeface="-apple-system"/>
              </a:rPr>
              <a:t>可以拟合出任意类型的分布，通常用于解决同一集合下的数据包含多个不同的分布的情况（或者是同一类分布但参数不一样，或者是不同类型的分布，比如正态分布和伯努利分布）。</a:t>
            </a:r>
            <a:endParaRPr lang="en-US" altLang="zh-CN" sz="2000" b="0" i="0" dirty="0">
              <a:solidFill>
                <a:schemeClr val="bg1"/>
              </a:solidFill>
              <a:effectLst/>
              <a:latin typeface="-apple-system"/>
            </a:endParaRPr>
          </a:p>
          <a:p>
            <a:pPr algn="just"/>
            <a:endParaRPr lang="en-US" altLang="zh-CN" sz="2000" dirty="0">
              <a:solidFill>
                <a:schemeClr val="bg1"/>
              </a:solidFill>
              <a:latin typeface="-apple-system"/>
            </a:endParaRPr>
          </a:p>
          <a:p>
            <a:pPr algn="just"/>
            <a:endParaRPr lang="en-US" altLang="zh-CN" sz="2000" b="0" i="0" dirty="0">
              <a:solidFill>
                <a:schemeClr val="bg1"/>
              </a:solidFill>
              <a:effectLst/>
              <a:latin typeface="-apple-system"/>
            </a:endParaRPr>
          </a:p>
          <a:p>
            <a:pPr algn="just"/>
            <a:endParaRPr lang="en-US" altLang="zh-CN" sz="2000" dirty="0">
              <a:solidFill>
                <a:schemeClr val="bg1"/>
              </a:solidFill>
              <a:latin typeface="-apple-system"/>
              <a:ea typeface="黑体" panose="02010609060101010101" pitchFamily="49" charset="-122"/>
              <a:cs typeface="Tahoma" panose="020B0604030504040204" pitchFamily="34" charset="0"/>
            </a:endParaRPr>
          </a:p>
        </p:txBody>
      </p:sp>
      <p:sp>
        <p:nvSpPr>
          <p:cNvPr id="6" name="文本框 5">
            <a:extLst>
              <a:ext uri="{FF2B5EF4-FFF2-40B4-BE49-F238E27FC236}">
                <a16:creationId xmlns:a16="http://schemas.microsoft.com/office/drawing/2014/main" id="{9FB36334-8E01-46A2-B0DC-D30ABEE46253}"/>
              </a:ext>
            </a:extLst>
          </p:cNvPr>
          <p:cNvSpPr txBox="1"/>
          <p:nvPr/>
        </p:nvSpPr>
        <p:spPr>
          <a:xfrm>
            <a:off x="2248851" y="1376039"/>
            <a:ext cx="2963321" cy="1600438"/>
          </a:xfrm>
          <a:prstGeom prst="rect">
            <a:avLst/>
          </a:prstGeom>
          <a:noFill/>
        </p:spPr>
        <p:txBody>
          <a:bodyPr wrap="square" rtlCol="0">
            <a:spAutoFit/>
          </a:bodyPr>
          <a:lstStyle/>
          <a:p>
            <a:r>
              <a:rPr lang="zh-CN" altLang="en-US" sz="2400" b="1" dirty="0">
                <a:solidFill>
                  <a:schemeClr val="bg1"/>
                </a:solidFill>
                <a:latin typeface="黑体" panose="02010609060101010101" pitchFamily="49" charset="-122"/>
                <a:ea typeface="黑体" panose="02010609060101010101" pitchFamily="49" charset="-122"/>
              </a:rPr>
              <a:t>高斯混合分布</a:t>
            </a:r>
            <a:r>
              <a:rPr lang="zh-CN" altLang="en-US" sz="2800" b="1" i="0" dirty="0">
                <a:solidFill>
                  <a:schemeClr val="bg1"/>
                </a:solidFill>
                <a:effectLst/>
                <a:latin typeface="PingFang SC"/>
              </a:rPr>
              <a:t>（</a:t>
            </a:r>
            <a:r>
              <a:rPr lang="en-US" altLang="zh-CN" sz="2800" b="1" i="0" dirty="0">
                <a:solidFill>
                  <a:schemeClr val="bg1"/>
                </a:solidFill>
                <a:effectLst/>
                <a:latin typeface="PingFang SC"/>
              </a:rPr>
              <a:t>GMM</a:t>
            </a:r>
            <a:r>
              <a:rPr lang="zh-CN" altLang="en-US" sz="2800" b="1" i="0" dirty="0">
                <a:solidFill>
                  <a:schemeClr val="bg1"/>
                </a:solidFill>
                <a:effectLst/>
                <a:latin typeface="PingFang SC"/>
              </a:rPr>
              <a:t>）</a:t>
            </a:r>
          </a:p>
          <a:p>
            <a:r>
              <a:rPr lang="en-US" altLang="zh-CN" sz="2800" b="1" dirty="0">
                <a:solidFill>
                  <a:schemeClr val="bg1"/>
                </a:solidFill>
                <a:latin typeface="黑体" panose="02010609060101010101" pitchFamily="49" charset="-122"/>
                <a:ea typeface="黑体" panose="02010609060101010101" pitchFamily="49" charset="-122"/>
                <a:cs typeface="Segoe UI Black" panose="020B0A02040204020203" pitchFamily="34" charset="0"/>
              </a:rPr>
              <a:t> </a:t>
            </a:r>
          </a:p>
          <a:p>
            <a:endParaRPr lang="zh-CN" altLang="en-US" dirty="0"/>
          </a:p>
        </p:txBody>
      </p:sp>
      <p:sp>
        <p:nvSpPr>
          <p:cNvPr id="11" name="文本框 47">
            <a:extLst>
              <a:ext uri="{FF2B5EF4-FFF2-40B4-BE49-F238E27FC236}">
                <a16:creationId xmlns:a16="http://schemas.microsoft.com/office/drawing/2014/main" id="{B3632941-E480-41E3-BF70-91DC89C49A7E}"/>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投篮空间位置分析</a:t>
            </a:r>
          </a:p>
        </p:txBody>
      </p:sp>
      <p:sp>
        <p:nvSpPr>
          <p:cNvPr id="16" name="矩形 15">
            <a:extLst>
              <a:ext uri="{FF2B5EF4-FFF2-40B4-BE49-F238E27FC236}">
                <a16:creationId xmlns:a16="http://schemas.microsoft.com/office/drawing/2014/main" id="{6154CA74-C3D7-4D0A-AF73-BD5796B998C8}"/>
              </a:ext>
            </a:extLst>
          </p:cNvPr>
          <p:cNvSpPr/>
          <p:nvPr/>
        </p:nvSpPr>
        <p:spPr>
          <a:xfrm>
            <a:off x="8338114" y="1376039"/>
            <a:ext cx="2624079" cy="892552"/>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Oval 5">
            <a:extLst>
              <a:ext uri="{FF2B5EF4-FFF2-40B4-BE49-F238E27FC236}">
                <a16:creationId xmlns:a16="http://schemas.microsoft.com/office/drawing/2014/main" id="{8C4062DB-E70D-451C-BCCB-15514D53850F}"/>
              </a:ext>
            </a:extLst>
          </p:cNvPr>
          <p:cNvSpPr>
            <a:spLocks noChangeAspect="1"/>
          </p:cNvSpPr>
          <p:nvPr/>
        </p:nvSpPr>
        <p:spPr>
          <a:xfrm>
            <a:off x="6725655" y="1268020"/>
            <a:ext cx="982804" cy="982804"/>
          </a:xfrm>
          <a:prstGeom prst="ellipse">
            <a:avLst/>
          </a:prstGeom>
          <a:solidFill>
            <a:srgbClr val="ED6D4F"/>
          </a:solidFill>
          <a:ln w="38100">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0" tIns="0" rIns="0" bIns="0" numCol="1" spcCol="1270" anchor="ctr" anchorCtr="0">
            <a:noAutofit/>
          </a:bodyPr>
          <a:lstStyle/>
          <a:p>
            <a:pPr algn="ctr" defTabSz="1185304">
              <a:lnSpc>
                <a:spcPct val="90000"/>
              </a:lnSpc>
              <a:spcBef>
                <a:spcPct val="0"/>
              </a:spcBef>
              <a:spcAft>
                <a:spcPct val="35000"/>
              </a:spcAft>
            </a:pPr>
            <a:r>
              <a:rPr lang="en-US" sz="3200" dirty="0">
                <a:solidFill>
                  <a:schemeClr val="bg1"/>
                </a:solidFill>
                <a:latin typeface="黑体" panose="02010609060101010101" pitchFamily="49" charset="-122"/>
                <a:ea typeface="黑体" panose="02010609060101010101" pitchFamily="49" charset="-122"/>
                <a:cs typeface="+mn-ea"/>
                <a:sym typeface="+mn-lt"/>
              </a:rPr>
              <a:t>2</a:t>
            </a:r>
          </a:p>
        </p:txBody>
      </p:sp>
      <p:sp>
        <p:nvSpPr>
          <p:cNvPr id="18" name="矩形 17">
            <a:extLst>
              <a:ext uri="{FF2B5EF4-FFF2-40B4-BE49-F238E27FC236}">
                <a16:creationId xmlns:a16="http://schemas.microsoft.com/office/drawing/2014/main" id="{5F19FAD9-B852-4B52-9DEA-4192E76DA9AA}"/>
              </a:ext>
            </a:extLst>
          </p:cNvPr>
          <p:cNvSpPr/>
          <p:nvPr/>
        </p:nvSpPr>
        <p:spPr>
          <a:xfrm>
            <a:off x="6486525" y="2534857"/>
            <a:ext cx="5509178" cy="3240349"/>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文本框 18">
            <a:extLst>
              <a:ext uri="{FF2B5EF4-FFF2-40B4-BE49-F238E27FC236}">
                <a16:creationId xmlns:a16="http://schemas.microsoft.com/office/drawing/2014/main" id="{7C2A94CC-2B69-4FFA-B9C2-169253DD7A2E}"/>
              </a:ext>
            </a:extLst>
          </p:cNvPr>
          <p:cNvSpPr txBox="1"/>
          <p:nvPr/>
        </p:nvSpPr>
        <p:spPr>
          <a:xfrm>
            <a:off x="8628527" y="1493783"/>
            <a:ext cx="2963321" cy="923330"/>
          </a:xfrm>
          <a:prstGeom prst="rect">
            <a:avLst/>
          </a:prstGeom>
          <a:noFill/>
        </p:spPr>
        <p:txBody>
          <a:bodyPr wrap="square" rtlCol="0">
            <a:spAutoFit/>
          </a:bodyPr>
          <a:lstStyle/>
          <a:p>
            <a:pPr algn="l"/>
            <a:r>
              <a:rPr lang="en-US" altLang="zh-CN" sz="3200" b="1" dirty="0">
                <a:solidFill>
                  <a:schemeClr val="bg1"/>
                </a:solidFill>
                <a:latin typeface="PingFang SC"/>
              </a:rPr>
              <a:t>EM</a:t>
            </a:r>
            <a:r>
              <a:rPr lang="zh-CN" altLang="en-US" sz="3200" b="1" dirty="0">
                <a:solidFill>
                  <a:schemeClr val="bg1"/>
                </a:solidFill>
                <a:latin typeface="PingFang SC"/>
              </a:rPr>
              <a:t>算法</a:t>
            </a:r>
            <a:r>
              <a:rPr lang="en-US" altLang="zh-CN" sz="3600" b="1" dirty="0">
                <a:solidFill>
                  <a:schemeClr val="bg1"/>
                </a:solidFill>
                <a:latin typeface="黑体" panose="02010609060101010101" pitchFamily="49" charset="-122"/>
                <a:ea typeface="黑体" panose="02010609060101010101" pitchFamily="49" charset="-122"/>
                <a:cs typeface="Segoe UI Black" panose="020B0A02040204020203" pitchFamily="34" charset="0"/>
              </a:rPr>
              <a:t> </a:t>
            </a:r>
          </a:p>
          <a:p>
            <a:endParaRPr lang="zh-CN" altLang="en-US" dirty="0"/>
          </a:p>
        </p:txBody>
      </p:sp>
      <p:sp>
        <p:nvSpPr>
          <p:cNvPr id="20" name="文本框 23">
            <a:extLst>
              <a:ext uri="{FF2B5EF4-FFF2-40B4-BE49-F238E27FC236}">
                <a16:creationId xmlns:a16="http://schemas.microsoft.com/office/drawing/2014/main" id="{3384A519-AD89-47B6-9F83-B5E9A81BE24B}"/>
              </a:ext>
            </a:extLst>
          </p:cNvPr>
          <p:cNvSpPr txBox="1"/>
          <p:nvPr/>
        </p:nvSpPr>
        <p:spPr>
          <a:xfrm>
            <a:off x="6676960" y="2701146"/>
            <a:ext cx="5033931" cy="3170099"/>
          </a:xfrm>
          <a:prstGeom prst="rect">
            <a:avLst/>
          </a:prstGeom>
          <a:noFill/>
        </p:spPr>
        <p:txBody>
          <a:bodyPr wrap="square" rtlCol="0">
            <a:spAutoFit/>
            <a:scene3d>
              <a:camera prst="orthographicFront"/>
              <a:lightRig rig="threePt" dir="t"/>
            </a:scene3d>
            <a:sp3d contourW="12700"/>
          </a:bodyPr>
          <a:lstStyle/>
          <a:p>
            <a:pPr algn="l"/>
            <a:r>
              <a:rPr lang="en-US" altLang="zh-CN" sz="2000" b="0" i="0" dirty="0">
                <a:solidFill>
                  <a:schemeClr val="bg1"/>
                </a:solidFill>
                <a:effectLst/>
                <a:latin typeface="PingFang SC"/>
              </a:rPr>
              <a:t>EM</a:t>
            </a:r>
            <a:r>
              <a:rPr lang="zh-CN" altLang="en-US" sz="2000" b="0" i="0" dirty="0">
                <a:solidFill>
                  <a:schemeClr val="bg1"/>
                </a:solidFill>
                <a:effectLst/>
                <a:latin typeface="PingFang SC"/>
              </a:rPr>
              <a:t>算法称为期望极大值算法，是一种启发式的迭代算法。</a:t>
            </a:r>
          </a:p>
          <a:p>
            <a:pPr algn="l"/>
            <a:r>
              <a:rPr lang="en-US" altLang="zh-CN" sz="2000" b="0" i="0" dirty="0">
                <a:solidFill>
                  <a:schemeClr val="bg1"/>
                </a:solidFill>
                <a:effectLst/>
                <a:latin typeface="PingFang SC"/>
              </a:rPr>
              <a:t>EM</a:t>
            </a:r>
            <a:r>
              <a:rPr lang="zh-CN" altLang="en-US" sz="2000" b="0" i="0" dirty="0">
                <a:solidFill>
                  <a:schemeClr val="bg1"/>
                </a:solidFill>
                <a:effectLst/>
                <a:latin typeface="PingFang SC"/>
              </a:rPr>
              <a:t>算法的思路是使用启发式的迭代方法，既然我们无法直接求出模型分布参数，那么我们可以先猜想隐含数据（</a:t>
            </a:r>
            <a:r>
              <a:rPr lang="en-US" altLang="zh-CN" sz="2000" b="0" i="0" dirty="0">
                <a:solidFill>
                  <a:schemeClr val="bg1"/>
                </a:solidFill>
                <a:effectLst/>
                <a:latin typeface="PingFang SC"/>
              </a:rPr>
              <a:t>EM</a:t>
            </a:r>
            <a:r>
              <a:rPr lang="zh-CN" altLang="en-US" sz="2000" b="0" i="0" dirty="0">
                <a:solidFill>
                  <a:schemeClr val="bg1"/>
                </a:solidFill>
                <a:effectLst/>
                <a:latin typeface="PingFang SC"/>
              </a:rPr>
              <a:t>算法的</a:t>
            </a:r>
            <a:r>
              <a:rPr lang="en-US" altLang="zh-CN" sz="2000" b="0" i="0" dirty="0">
                <a:solidFill>
                  <a:schemeClr val="bg1"/>
                </a:solidFill>
                <a:effectLst/>
                <a:latin typeface="PingFang SC"/>
              </a:rPr>
              <a:t>E</a:t>
            </a:r>
            <a:r>
              <a:rPr lang="zh-CN" altLang="en-US" sz="2000" b="0" i="0" dirty="0">
                <a:solidFill>
                  <a:schemeClr val="bg1"/>
                </a:solidFill>
                <a:effectLst/>
                <a:latin typeface="PingFang SC"/>
              </a:rPr>
              <a:t>步），接着基于</a:t>
            </a:r>
            <a:r>
              <a:rPr lang="zh-CN" altLang="en-US" sz="2000" b="1" i="0" dirty="0">
                <a:solidFill>
                  <a:schemeClr val="bg1"/>
                </a:solidFill>
                <a:effectLst/>
                <a:latin typeface="PingFang SC"/>
              </a:rPr>
              <a:t>观察数据和猜测的隐含数据</a:t>
            </a:r>
            <a:r>
              <a:rPr lang="zh-CN" altLang="en-US" sz="2000" b="0" i="0" dirty="0">
                <a:solidFill>
                  <a:schemeClr val="bg1"/>
                </a:solidFill>
                <a:effectLst/>
                <a:latin typeface="PingFang SC"/>
              </a:rPr>
              <a:t>一起来极大化对数似然，求解我们的模型参数（</a:t>
            </a:r>
            <a:r>
              <a:rPr lang="en-US" altLang="zh-CN" sz="2000" b="0" i="0" dirty="0">
                <a:solidFill>
                  <a:schemeClr val="bg1"/>
                </a:solidFill>
                <a:effectLst/>
                <a:latin typeface="PingFang SC"/>
              </a:rPr>
              <a:t>EM</a:t>
            </a:r>
            <a:r>
              <a:rPr lang="zh-CN" altLang="en-US" sz="2000" b="0" i="0" dirty="0">
                <a:solidFill>
                  <a:schemeClr val="bg1"/>
                </a:solidFill>
                <a:effectLst/>
                <a:latin typeface="PingFang SC"/>
              </a:rPr>
              <a:t>算法的</a:t>
            </a:r>
            <a:r>
              <a:rPr lang="en-US" altLang="zh-CN" sz="2000" b="0" i="0" dirty="0">
                <a:solidFill>
                  <a:schemeClr val="bg1"/>
                </a:solidFill>
                <a:effectLst/>
                <a:latin typeface="PingFang SC"/>
              </a:rPr>
              <a:t>M</a:t>
            </a:r>
            <a:r>
              <a:rPr lang="zh-CN" altLang="en-US" sz="2000" b="0" i="0" dirty="0">
                <a:solidFill>
                  <a:schemeClr val="bg1"/>
                </a:solidFill>
                <a:effectLst/>
                <a:latin typeface="PingFang SC"/>
              </a:rPr>
              <a:t>步</a:t>
            </a:r>
            <a:r>
              <a:rPr lang="en-US" altLang="zh-CN" sz="2000" b="0" i="0" dirty="0">
                <a:solidFill>
                  <a:schemeClr val="bg1"/>
                </a:solidFill>
                <a:effectLst/>
                <a:latin typeface="PingFang SC"/>
              </a:rPr>
              <a:t>)</a:t>
            </a:r>
            <a:r>
              <a:rPr lang="zh-CN" altLang="en-US" sz="2000" b="0" i="0" dirty="0">
                <a:solidFill>
                  <a:schemeClr val="bg1"/>
                </a:solidFill>
                <a:effectLst/>
                <a:latin typeface="PingFang SC"/>
              </a:rPr>
              <a:t>。</a:t>
            </a:r>
          </a:p>
          <a:p>
            <a:pPr algn="just"/>
            <a:endParaRPr lang="en-US" altLang="zh-CN" sz="2000" b="0" i="0" dirty="0">
              <a:solidFill>
                <a:schemeClr val="bg1"/>
              </a:solidFill>
              <a:effectLst/>
              <a:latin typeface="-apple-system"/>
            </a:endParaRPr>
          </a:p>
          <a:p>
            <a:pPr algn="just"/>
            <a:endParaRPr lang="en-US" altLang="zh-CN" sz="2000" dirty="0">
              <a:solidFill>
                <a:schemeClr val="bg1"/>
              </a:solidFill>
              <a:latin typeface="-apple-system"/>
              <a:ea typeface="黑体" panose="02010609060101010101" pitchFamily="49" charset="-122"/>
              <a:cs typeface="Tahoma" panose="020B0604030504040204" pitchFamily="34" charset="0"/>
            </a:endParaRP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375436" y="590730"/>
            <a:ext cx="4094540" cy="871597"/>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651141" y="608550"/>
            <a:ext cx="3620403"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简单推导过程</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投篮空间位置分析</a:t>
            </a:r>
          </a:p>
        </p:txBody>
      </p:sp>
      <p:sp>
        <p:nvSpPr>
          <p:cNvPr id="14" name="文本框 13">
            <a:extLst>
              <a:ext uri="{FF2B5EF4-FFF2-40B4-BE49-F238E27FC236}">
                <a16:creationId xmlns:a16="http://schemas.microsoft.com/office/drawing/2014/main" id="{00D5E7FB-F262-4F46-B45E-90194FD07AF0}"/>
              </a:ext>
            </a:extLst>
          </p:cNvPr>
          <p:cNvSpPr txBox="1"/>
          <p:nvPr/>
        </p:nvSpPr>
        <p:spPr>
          <a:xfrm>
            <a:off x="431753" y="1724182"/>
            <a:ext cx="6096000" cy="369332"/>
          </a:xfrm>
          <a:prstGeom prst="rect">
            <a:avLst/>
          </a:prstGeom>
          <a:noFill/>
        </p:spPr>
        <p:txBody>
          <a:bodyPr wrap="square">
            <a:spAutoFit/>
          </a:bodyPr>
          <a:lstStyle/>
          <a:p>
            <a:r>
              <a:rPr lang="en-US" altLang="zh-CN" b="0" i="0" dirty="0">
                <a:solidFill>
                  <a:srgbClr val="333333"/>
                </a:solidFill>
                <a:effectLst/>
                <a:latin typeface="PingFang SC"/>
              </a:rPr>
              <a:t>EM</a:t>
            </a:r>
            <a:r>
              <a:rPr lang="zh-CN" altLang="en-US" b="0" i="0" dirty="0">
                <a:solidFill>
                  <a:srgbClr val="333333"/>
                </a:solidFill>
                <a:effectLst/>
                <a:latin typeface="PingFang SC"/>
              </a:rPr>
              <a:t>算法的一般形式：</a:t>
            </a:r>
            <a:endParaRPr lang="zh-CN" altLang="en-US" dirty="0"/>
          </a:p>
        </p:txBody>
      </p:sp>
      <p:sp>
        <p:nvSpPr>
          <p:cNvPr id="18" name="文本框 17">
            <a:extLst>
              <a:ext uri="{FF2B5EF4-FFF2-40B4-BE49-F238E27FC236}">
                <a16:creationId xmlns:a16="http://schemas.microsoft.com/office/drawing/2014/main" id="{4B9D6EFC-4136-48FF-8E52-7E6D9762D87A}"/>
              </a:ext>
            </a:extLst>
          </p:cNvPr>
          <p:cNvSpPr txBox="1"/>
          <p:nvPr/>
        </p:nvSpPr>
        <p:spPr>
          <a:xfrm>
            <a:off x="5223544" y="1783020"/>
            <a:ext cx="6096000" cy="923330"/>
          </a:xfrm>
          <a:prstGeom prst="rect">
            <a:avLst/>
          </a:prstGeom>
          <a:noFill/>
        </p:spPr>
        <p:txBody>
          <a:bodyPr wrap="square">
            <a:spAutoFit/>
          </a:bodyPr>
          <a:lstStyle/>
          <a:p>
            <a:r>
              <a:rPr lang="zh-CN" altLang="en-US" b="0" i="0" dirty="0">
                <a:solidFill>
                  <a:srgbClr val="333333"/>
                </a:solidFill>
                <a:effectLst/>
                <a:latin typeface="PingFang SC"/>
              </a:rPr>
              <a:t>用高斯分布来一步一步的完成</a:t>
            </a:r>
            <a:r>
              <a:rPr lang="en-US" altLang="zh-CN" b="0" i="0" dirty="0">
                <a:solidFill>
                  <a:srgbClr val="333333"/>
                </a:solidFill>
                <a:effectLst/>
                <a:latin typeface="PingFang SC"/>
              </a:rPr>
              <a:t>EM</a:t>
            </a:r>
            <a:r>
              <a:rPr lang="zh-CN" altLang="en-US" b="0" i="0" dirty="0">
                <a:solidFill>
                  <a:srgbClr val="333333"/>
                </a:solidFill>
                <a:effectLst/>
                <a:latin typeface="PingFang SC"/>
              </a:rPr>
              <a:t>算法</a:t>
            </a:r>
            <a:endParaRPr lang="en-US" altLang="zh-CN" b="0" i="0" dirty="0">
              <a:solidFill>
                <a:srgbClr val="333333"/>
              </a:solidFill>
              <a:effectLst/>
              <a:latin typeface="PingFang SC"/>
            </a:endParaRPr>
          </a:p>
          <a:p>
            <a:r>
              <a:rPr lang="zh-CN" altLang="en-US" b="0" i="0" dirty="0">
                <a:solidFill>
                  <a:srgbClr val="333333"/>
                </a:solidFill>
                <a:effectLst/>
                <a:latin typeface="PingFang SC"/>
              </a:rPr>
              <a:t>设有随机变量</a:t>
            </a:r>
            <a:r>
              <a:rPr lang="en-US" altLang="zh-CN" dirty="0">
                <a:solidFill>
                  <a:srgbClr val="333333"/>
                </a:solidFill>
                <a:latin typeface="PingFang SC"/>
              </a:rPr>
              <a:t>X</a:t>
            </a:r>
            <a:r>
              <a:rPr lang="zh-CN" altLang="en-US" dirty="0">
                <a:solidFill>
                  <a:srgbClr val="333333"/>
                </a:solidFill>
                <a:latin typeface="PingFang SC"/>
              </a:rPr>
              <a:t>，</a:t>
            </a:r>
            <a:r>
              <a:rPr lang="zh-CN" altLang="en-US" b="0" i="0" dirty="0">
                <a:solidFill>
                  <a:srgbClr val="333333"/>
                </a:solidFill>
                <a:effectLst/>
                <a:latin typeface="PingFang SC"/>
              </a:rPr>
              <a:t>则混合高斯模型可以用下式表示：</a:t>
            </a:r>
            <a:endParaRPr lang="zh-CN" altLang="en-US" dirty="0"/>
          </a:p>
          <a:p>
            <a:endParaRPr lang="zh-CN" altLang="en-US" dirty="0"/>
          </a:p>
        </p:txBody>
      </p:sp>
      <p:pic>
        <p:nvPicPr>
          <p:cNvPr id="19" name="图片 18">
            <a:extLst>
              <a:ext uri="{FF2B5EF4-FFF2-40B4-BE49-F238E27FC236}">
                <a16:creationId xmlns:a16="http://schemas.microsoft.com/office/drawing/2014/main" id="{28D21A64-9596-4013-B585-EE7AFA8AE11B}"/>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contrast="20000"/>
                    </a14:imgEffect>
                  </a14:imgLayer>
                </a14:imgProps>
              </a:ext>
            </a:extLst>
          </a:blip>
          <a:stretch>
            <a:fillRect/>
          </a:stretch>
        </p:blipFill>
        <p:spPr>
          <a:xfrm>
            <a:off x="5495925" y="2670954"/>
            <a:ext cx="4446023" cy="2426337"/>
          </a:xfrm>
          <a:prstGeom prst="rect">
            <a:avLst/>
          </a:prstGeom>
        </p:spPr>
      </p:pic>
      <p:graphicFrame>
        <p:nvGraphicFramePr>
          <p:cNvPr id="20" name="对象 19">
            <a:extLst>
              <a:ext uri="{FF2B5EF4-FFF2-40B4-BE49-F238E27FC236}">
                <a16:creationId xmlns:a16="http://schemas.microsoft.com/office/drawing/2014/main" id="{09A2BAA5-70C4-4D87-BC94-0607E30D4D21}"/>
              </a:ext>
            </a:extLst>
          </p:cNvPr>
          <p:cNvGraphicFramePr>
            <a:graphicFrameLocks noChangeAspect="1"/>
          </p:cNvGraphicFramePr>
          <p:nvPr>
            <p:extLst>
              <p:ext uri="{D42A27DB-BD31-4B8C-83A1-F6EECF244321}">
                <p14:modId xmlns:p14="http://schemas.microsoft.com/office/powerpoint/2010/main" val="1170503943"/>
              </p:ext>
            </p:extLst>
          </p:nvPr>
        </p:nvGraphicFramePr>
        <p:xfrm>
          <a:off x="4647359" y="5710127"/>
          <a:ext cx="6846887" cy="833438"/>
        </p:xfrm>
        <a:graphic>
          <a:graphicData uri="http://schemas.openxmlformats.org/presentationml/2006/ole">
            <mc:AlternateContent xmlns:mc="http://schemas.openxmlformats.org/markup-compatibility/2006">
              <mc:Choice xmlns:v="urn:schemas-microsoft-com:vml" Requires="v">
                <p:oleObj spid="_x0000_s2097" name="Equation" r:id="rId6" imgW="3962160" imgH="482400" progId="Equation.DSMT4">
                  <p:embed/>
                </p:oleObj>
              </mc:Choice>
              <mc:Fallback>
                <p:oleObj name="Equation" r:id="rId6" imgW="3962160" imgH="482400" progId="Equation.DSMT4">
                  <p:embed/>
                  <p:pic>
                    <p:nvPicPr>
                      <p:cNvPr id="0" name=""/>
                      <p:cNvPicPr/>
                      <p:nvPr/>
                    </p:nvPicPr>
                    <p:blipFill>
                      <a:blip r:embed="rId7"/>
                      <a:stretch>
                        <a:fillRect/>
                      </a:stretch>
                    </p:blipFill>
                    <p:spPr>
                      <a:xfrm>
                        <a:off x="4647359" y="5710127"/>
                        <a:ext cx="6846887" cy="833438"/>
                      </a:xfrm>
                      <a:prstGeom prst="rect">
                        <a:avLst/>
                      </a:prstGeom>
                    </p:spPr>
                  </p:pic>
                </p:oleObj>
              </mc:Fallback>
            </mc:AlternateContent>
          </a:graphicData>
        </a:graphic>
      </p:graphicFrame>
      <p:pic>
        <p:nvPicPr>
          <p:cNvPr id="32" name="图片 31">
            <a:extLst>
              <a:ext uri="{FF2B5EF4-FFF2-40B4-BE49-F238E27FC236}">
                <a16:creationId xmlns:a16="http://schemas.microsoft.com/office/drawing/2014/main" id="{96E34167-503C-402B-917D-9059A1E9C1CF}"/>
              </a:ext>
            </a:extLst>
          </p:cNvPr>
          <p:cNvPicPr>
            <a:picLocks noChangeAspect="1"/>
          </p:cNvPicPr>
          <p:nvPr/>
        </p:nvPicPr>
        <p:blipFill>
          <a:blip r:embed="rId8">
            <a:extLst>
              <a:ext uri="{BEBA8EAE-BF5A-486C-A8C5-ECC9F3942E4B}">
                <a14:imgProps xmlns:a14="http://schemas.microsoft.com/office/drawing/2010/main">
                  <a14:imgLayer r:embed="rId9">
                    <a14:imgEffect>
                      <a14:brightnessContrast contrast="20000"/>
                    </a14:imgEffect>
                  </a14:imgLayer>
                </a14:imgProps>
              </a:ext>
            </a:extLst>
          </a:blip>
          <a:stretch>
            <a:fillRect/>
          </a:stretch>
        </p:blipFill>
        <p:spPr>
          <a:xfrm>
            <a:off x="584153" y="2428208"/>
            <a:ext cx="4435457" cy="1914761"/>
          </a:xfrm>
          <a:prstGeom prst="rect">
            <a:avLst/>
          </a:prstGeom>
        </p:spPr>
      </p:pic>
      <p:sp>
        <p:nvSpPr>
          <p:cNvPr id="36" name="文本框 35">
            <a:extLst>
              <a:ext uri="{FF2B5EF4-FFF2-40B4-BE49-F238E27FC236}">
                <a16:creationId xmlns:a16="http://schemas.microsoft.com/office/drawing/2014/main" id="{B8B602FB-3DD7-4D6D-801B-5FFB16827918}"/>
              </a:ext>
            </a:extLst>
          </p:cNvPr>
          <p:cNvSpPr txBox="1"/>
          <p:nvPr/>
        </p:nvSpPr>
        <p:spPr>
          <a:xfrm>
            <a:off x="352819" y="5710127"/>
            <a:ext cx="3126934" cy="923330"/>
          </a:xfrm>
          <a:prstGeom prst="rect">
            <a:avLst/>
          </a:prstGeom>
          <a:noFill/>
        </p:spPr>
        <p:txBody>
          <a:bodyPr wrap="square">
            <a:spAutoFit/>
          </a:bodyPr>
          <a:lstStyle/>
          <a:p>
            <a:r>
              <a:rPr lang="zh-CN" altLang="en-US" dirty="0"/>
              <a:t>参考：https://www.cnblogs.com/huangyc/p/10125117.html</a:t>
            </a:r>
          </a:p>
        </p:txBody>
      </p:sp>
    </p:spTree>
    <p:extLst>
      <p:ext uri="{BB962C8B-B14F-4D97-AF65-F5344CB8AC3E}">
        <p14:creationId xmlns:p14="http://schemas.microsoft.com/office/powerpoint/2010/main" val="255220138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a:extLst>
              <a:ext uri="{FF2B5EF4-FFF2-40B4-BE49-F238E27FC236}">
                <a16:creationId xmlns:a16="http://schemas.microsoft.com/office/drawing/2014/main" id="{BF6399A7-288C-47F3-B97E-BB8532D15F1D}"/>
              </a:ext>
            </a:extLst>
          </p:cNvPr>
          <p:cNvSpPr/>
          <p:nvPr/>
        </p:nvSpPr>
        <p:spPr>
          <a:xfrm>
            <a:off x="4048730" y="528528"/>
            <a:ext cx="4094540" cy="871597"/>
          </a:xfrm>
          <a:prstGeom prst="rect">
            <a:avLst/>
          </a:prstGeom>
          <a:solidFill>
            <a:srgbClr val="0C98A6"/>
          </a:solidFill>
          <a:ln w="12700">
            <a:miter lim="400000"/>
          </a:ln>
        </p:spPr>
        <p:txBody>
          <a:bodyPr lIns="50800" tIns="50800" rIns="50800" bIns="50800" anchor="ctr"/>
          <a:lstStyle/>
          <a:p>
            <a:pPr algn="ctr">
              <a:defRPr sz="3200">
                <a:solidFill>
                  <a:srgbClr val="FFFFFF"/>
                </a:solidFill>
                <a:latin typeface="Helvetica Light"/>
                <a:ea typeface="Helvetica Light"/>
                <a:cs typeface="Helvetica Light"/>
                <a:sym typeface="Helvetica Light"/>
              </a:defRPr>
            </a:pPr>
            <a:r>
              <a:rPr lang="zh-CN" altLang="en-US" sz="2800" dirty="0"/>
              <a:t>问题的分析与模型的建立</a:t>
            </a:r>
            <a:endParaRPr sz="4400" dirty="0">
              <a:solidFill>
                <a:schemeClr val="bg1"/>
              </a:solidFill>
              <a:latin typeface="Trebuchet MS" panose="020B0603020202020204" pitchFamily="34" charset="0"/>
              <a:sym typeface="Helvetica" pitchFamily="2" charset="0"/>
            </a:endParaRPr>
          </a:p>
        </p:txBody>
      </p:sp>
      <p:sp>
        <p:nvSpPr>
          <p:cNvPr id="7" name="文本框 6">
            <a:extLst>
              <a:ext uri="{FF2B5EF4-FFF2-40B4-BE49-F238E27FC236}">
                <a16:creationId xmlns:a16="http://schemas.microsoft.com/office/drawing/2014/main" id="{3F77B6AD-E837-47C4-95A0-C54512756441}"/>
              </a:ext>
            </a:extLst>
          </p:cNvPr>
          <p:cNvSpPr txBox="1"/>
          <p:nvPr/>
        </p:nvSpPr>
        <p:spPr>
          <a:xfrm>
            <a:off x="1112297" y="1597021"/>
            <a:ext cx="9816115" cy="4468018"/>
          </a:xfrm>
          <a:prstGeom prst="rect">
            <a:avLst/>
          </a:prstGeom>
          <a:noFill/>
        </p:spPr>
        <p:txBody>
          <a:bodyPr wrap="square">
            <a:spAutoFit/>
          </a:bodyPr>
          <a:lstStyle/>
          <a:p>
            <a:pPr>
              <a:lnSpc>
                <a:spcPct val="150000"/>
              </a:lnSpc>
            </a:pPr>
            <a:r>
              <a:rPr lang="en-US" altLang="zh-CN" sz="2400" dirty="0"/>
              <a:t>1</a:t>
            </a:r>
            <a:r>
              <a:rPr lang="zh-CN" altLang="en-US" sz="2400" dirty="0"/>
              <a:t>、问题</a:t>
            </a:r>
            <a:r>
              <a:rPr lang="en-US" altLang="zh-CN" sz="2400" dirty="0"/>
              <a:t>1)</a:t>
            </a:r>
            <a:r>
              <a:rPr lang="zh-CN" altLang="en-US" sz="2400" dirty="0"/>
              <a:t>的分析与模型的建立</a:t>
            </a:r>
            <a:r>
              <a:rPr lang="en-US" altLang="zh-CN" sz="2400" dirty="0"/>
              <a:t>:</a:t>
            </a:r>
          </a:p>
          <a:p>
            <a:pPr>
              <a:lnSpc>
                <a:spcPct val="150000"/>
              </a:lnSpc>
            </a:pPr>
            <a:br>
              <a:rPr lang="en-US" altLang="zh-CN" sz="2400" dirty="0"/>
            </a:br>
            <a:r>
              <a:rPr lang="en-US" altLang="zh-CN" sz="2400" dirty="0"/>
              <a:t>       </a:t>
            </a:r>
            <a:r>
              <a:rPr lang="zh-CN" altLang="en-US" sz="2400" dirty="0"/>
              <a:t>不考虑篮球和篮框的大小的简单情况，相当于将球视为质点</a:t>
            </a:r>
            <a:r>
              <a:rPr lang="en-US" altLang="zh-CN" sz="2400" dirty="0"/>
              <a:t>(</a:t>
            </a:r>
            <a:r>
              <a:rPr lang="zh-CN" altLang="en-US" sz="2400" dirty="0"/>
              <a:t>球心</a:t>
            </a:r>
            <a:r>
              <a:rPr lang="en-US" altLang="zh-CN" sz="2400" dirty="0"/>
              <a:t>)</a:t>
            </a:r>
            <a:r>
              <a:rPr lang="zh-CN" altLang="en-US" sz="2400" dirty="0"/>
              <a:t>的斜抛运动。将坐标原点定在 球心</a:t>
            </a:r>
            <a:r>
              <a:rPr lang="en-US" altLang="zh-CN" sz="2400" dirty="0"/>
              <a:t>P</a:t>
            </a:r>
            <a:r>
              <a:rPr lang="zh-CN" altLang="en-US" sz="2400" dirty="0"/>
              <a:t>，列出</a:t>
            </a:r>
            <a:r>
              <a:rPr lang="en-US" altLang="zh-CN" sz="2400" dirty="0"/>
              <a:t>x(</a:t>
            </a:r>
            <a:r>
              <a:rPr lang="zh-CN" altLang="en-US" sz="2400" dirty="0"/>
              <a:t>水平</a:t>
            </a:r>
            <a:r>
              <a:rPr lang="en-US" altLang="zh-CN" sz="2400" dirty="0"/>
              <a:t>)</a:t>
            </a:r>
            <a:r>
              <a:rPr lang="zh-CN" altLang="en-US" sz="2400" dirty="0"/>
              <a:t>方向和</a:t>
            </a:r>
            <a:r>
              <a:rPr lang="en-US" altLang="zh-CN" sz="2400" dirty="0"/>
              <a:t>y (</a:t>
            </a:r>
            <a:r>
              <a:rPr lang="zh-CN" altLang="en-US" sz="2400" dirty="0"/>
              <a:t>竖直</a:t>
            </a:r>
            <a:r>
              <a:rPr lang="en-US" altLang="zh-CN" sz="2400" dirty="0"/>
              <a:t>)</a:t>
            </a:r>
            <a:r>
              <a:rPr lang="zh-CN" altLang="en-US" sz="2400" dirty="0"/>
              <a:t>方向的运动方程，就可以得到球心的运动轨迹，于是球心命中框</a:t>
            </a:r>
            <a:r>
              <a:rPr lang="en-US" altLang="zh-CN" sz="2400" dirty="0"/>
              <a:t>.</a:t>
            </a:r>
            <a:r>
              <a:rPr lang="zh-CN" altLang="en-US" sz="2400" dirty="0"/>
              <a:t>心的条件可以表示为出手角度与出手速度、出手高度之间的关系，以及篮框的入射角度与出手角度，由此可对不同的出手速度，出手高度，计算出手角度和入射角度。</a:t>
            </a:r>
          </a:p>
        </p:txBody>
      </p:sp>
      <p:sp>
        <p:nvSpPr>
          <p:cNvPr id="5" name="矩形 50">
            <a:extLst>
              <a:ext uri="{FF2B5EF4-FFF2-40B4-BE49-F238E27FC236}">
                <a16:creationId xmlns:a16="http://schemas.microsoft.com/office/drawing/2014/main" id="{2FA1BEB8-A49D-43AE-8717-98CF72EE6DBC}"/>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49">
            <a:extLst>
              <a:ext uri="{FF2B5EF4-FFF2-40B4-BE49-F238E27FC236}">
                <a16:creationId xmlns:a16="http://schemas.microsoft.com/office/drawing/2014/main" id="{36CBCF62-F93B-40C3-846F-1D014117892F}"/>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校徽">
            <a:extLst>
              <a:ext uri="{FF2B5EF4-FFF2-40B4-BE49-F238E27FC236}">
                <a16:creationId xmlns:a16="http://schemas.microsoft.com/office/drawing/2014/main" id="{F726C85A-278F-406C-9320-DA095251068E}"/>
              </a:ext>
            </a:extLst>
          </p:cNvPr>
          <p:cNvPicPr>
            <a:picLocks noChangeAspect="1"/>
          </p:cNvPicPr>
          <p:nvPr/>
        </p:nvPicPr>
        <p:blipFill>
          <a:blip r:embed="rId2"/>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323680129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375436" y="590730"/>
            <a:ext cx="4094540" cy="871597"/>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rgbClr val="0C98A6"/>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651141" y="608550"/>
            <a:ext cx="3620403"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简单推导过程</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投篮空间位置分析</a:t>
            </a:r>
          </a:p>
        </p:txBody>
      </p:sp>
      <p:sp>
        <p:nvSpPr>
          <p:cNvPr id="18" name="文本框 17">
            <a:extLst>
              <a:ext uri="{FF2B5EF4-FFF2-40B4-BE49-F238E27FC236}">
                <a16:creationId xmlns:a16="http://schemas.microsoft.com/office/drawing/2014/main" id="{4B9D6EFC-4136-48FF-8E52-7E6D9762D87A}"/>
              </a:ext>
            </a:extLst>
          </p:cNvPr>
          <p:cNvSpPr txBox="1"/>
          <p:nvPr/>
        </p:nvSpPr>
        <p:spPr>
          <a:xfrm>
            <a:off x="431753" y="1706362"/>
            <a:ext cx="2550449" cy="800219"/>
          </a:xfrm>
          <a:prstGeom prst="rect">
            <a:avLst/>
          </a:prstGeom>
          <a:noFill/>
        </p:spPr>
        <p:txBody>
          <a:bodyPr wrap="square">
            <a:spAutoFit/>
          </a:bodyPr>
          <a:lstStyle/>
          <a:p>
            <a:r>
              <a:rPr lang="en-US" altLang="zh-CN" sz="2800" b="1" i="0" dirty="0">
                <a:solidFill>
                  <a:srgbClr val="ED6D4F"/>
                </a:solidFill>
                <a:effectLst/>
                <a:latin typeface="PingFang SC"/>
              </a:rPr>
              <a:t>1.</a:t>
            </a:r>
            <a:r>
              <a:rPr lang="zh-CN" altLang="en-US" sz="2800" b="1" i="0" dirty="0">
                <a:solidFill>
                  <a:srgbClr val="ED6D4F"/>
                </a:solidFill>
                <a:effectLst/>
                <a:latin typeface="PingFang SC"/>
              </a:rPr>
              <a:t>引入隐变量</a:t>
            </a:r>
            <a:r>
              <a:rPr lang="zh-CN" altLang="en-US" sz="2800" b="0" i="0" dirty="0">
                <a:solidFill>
                  <a:srgbClr val="ED6D4F"/>
                </a:solidFill>
                <a:effectLst/>
                <a:latin typeface="PingFang SC"/>
              </a:rPr>
              <a:t>：</a:t>
            </a:r>
            <a:endParaRPr lang="zh-CN" altLang="en-US" sz="2800" dirty="0">
              <a:solidFill>
                <a:srgbClr val="ED6D4F"/>
              </a:solidFill>
            </a:endParaRPr>
          </a:p>
          <a:p>
            <a:endParaRPr lang="zh-CN" altLang="en-US" dirty="0"/>
          </a:p>
        </p:txBody>
      </p:sp>
      <p:pic>
        <p:nvPicPr>
          <p:cNvPr id="2" name="图片 1">
            <a:extLst>
              <a:ext uri="{FF2B5EF4-FFF2-40B4-BE49-F238E27FC236}">
                <a16:creationId xmlns:a16="http://schemas.microsoft.com/office/drawing/2014/main" id="{31EACC58-93AC-4E77-A072-F0A111EFEFE2}"/>
              </a:ext>
            </a:extLst>
          </p:cNvPr>
          <p:cNvPicPr>
            <a:picLocks noChangeAspect="1"/>
          </p:cNvPicPr>
          <p:nvPr/>
        </p:nvPicPr>
        <p:blipFill>
          <a:blip r:embed="rId3"/>
          <a:stretch>
            <a:fillRect/>
          </a:stretch>
        </p:blipFill>
        <p:spPr>
          <a:xfrm>
            <a:off x="3365634" y="1602447"/>
            <a:ext cx="8121516" cy="5137432"/>
          </a:xfrm>
          <a:prstGeom prst="rect">
            <a:avLst/>
          </a:prstGeom>
        </p:spPr>
      </p:pic>
    </p:spTree>
    <p:extLst>
      <p:ext uri="{BB962C8B-B14F-4D97-AF65-F5344CB8AC3E}">
        <p14:creationId xmlns:p14="http://schemas.microsoft.com/office/powerpoint/2010/main" val="341770297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375436" y="590730"/>
            <a:ext cx="4094540" cy="871597"/>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651141" y="608550"/>
            <a:ext cx="3620403"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简单推导过程</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投篮空间位置分析</a:t>
            </a:r>
          </a:p>
        </p:txBody>
      </p:sp>
      <p:sp>
        <p:nvSpPr>
          <p:cNvPr id="18" name="文本框 17">
            <a:extLst>
              <a:ext uri="{FF2B5EF4-FFF2-40B4-BE49-F238E27FC236}">
                <a16:creationId xmlns:a16="http://schemas.microsoft.com/office/drawing/2014/main" id="{4B9D6EFC-4136-48FF-8E52-7E6D9762D87A}"/>
              </a:ext>
            </a:extLst>
          </p:cNvPr>
          <p:cNvSpPr txBox="1"/>
          <p:nvPr/>
        </p:nvSpPr>
        <p:spPr>
          <a:xfrm>
            <a:off x="431753" y="1706362"/>
            <a:ext cx="2550449" cy="1661993"/>
          </a:xfrm>
          <a:prstGeom prst="rect">
            <a:avLst/>
          </a:prstGeom>
          <a:noFill/>
        </p:spPr>
        <p:txBody>
          <a:bodyPr wrap="square">
            <a:spAutoFit/>
          </a:bodyPr>
          <a:lstStyle/>
          <a:p>
            <a:r>
              <a:rPr lang="en-US" altLang="zh-CN" sz="2800" b="1" dirty="0">
                <a:solidFill>
                  <a:srgbClr val="0C98A6"/>
                </a:solidFill>
                <a:latin typeface="PingFang SC"/>
              </a:rPr>
              <a:t>2.</a:t>
            </a:r>
            <a:r>
              <a:rPr lang="zh-CN" altLang="en-US" sz="2800" b="1" i="0" dirty="0">
                <a:solidFill>
                  <a:srgbClr val="0C98A6"/>
                </a:solidFill>
                <a:effectLst/>
                <a:latin typeface="PingFang SC"/>
              </a:rPr>
              <a:t>确定</a:t>
            </a:r>
            <a:r>
              <a:rPr lang="en-US" altLang="zh-CN" sz="2800" b="1" i="0" dirty="0">
                <a:solidFill>
                  <a:srgbClr val="0C98A6"/>
                </a:solidFill>
                <a:effectLst/>
                <a:latin typeface="PingFang SC"/>
              </a:rPr>
              <a:t>E</a:t>
            </a:r>
            <a:r>
              <a:rPr lang="zh-CN" altLang="en-US" sz="2800" b="1" i="0" dirty="0">
                <a:solidFill>
                  <a:srgbClr val="0C98A6"/>
                </a:solidFill>
                <a:effectLst/>
                <a:latin typeface="PingFang SC"/>
              </a:rPr>
              <a:t>步极大似然函数</a:t>
            </a:r>
          </a:p>
          <a:p>
            <a:endParaRPr lang="zh-CN" altLang="en-US" sz="2800" dirty="0">
              <a:solidFill>
                <a:srgbClr val="0C98A6"/>
              </a:solidFill>
            </a:endParaRPr>
          </a:p>
          <a:p>
            <a:endParaRPr lang="zh-CN" altLang="en-US" dirty="0"/>
          </a:p>
        </p:txBody>
      </p:sp>
      <p:pic>
        <p:nvPicPr>
          <p:cNvPr id="3" name="图片 2">
            <a:extLst>
              <a:ext uri="{FF2B5EF4-FFF2-40B4-BE49-F238E27FC236}">
                <a16:creationId xmlns:a16="http://schemas.microsoft.com/office/drawing/2014/main" id="{65332A7D-002C-4F00-8D32-23E9E49245E7}"/>
              </a:ext>
            </a:extLst>
          </p:cNvPr>
          <p:cNvPicPr>
            <a:picLocks noChangeAspect="1"/>
          </p:cNvPicPr>
          <p:nvPr/>
        </p:nvPicPr>
        <p:blipFill>
          <a:blip r:embed="rId3"/>
          <a:stretch>
            <a:fillRect/>
          </a:stretch>
        </p:blipFill>
        <p:spPr>
          <a:xfrm>
            <a:off x="4110022" y="1812121"/>
            <a:ext cx="7262827" cy="4920898"/>
          </a:xfrm>
          <a:prstGeom prst="rect">
            <a:avLst/>
          </a:prstGeom>
        </p:spPr>
      </p:pic>
    </p:spTree>
    <p:extLst>
      <p:ext uri="{BB962C8B-B14F-4D97-AF65-F5344CB8AC3E}">
        <p14:creationId xmlns:p14="http://schemas.microsoft.com/office/powerpoint/2010/main" val="286302349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375436" y="590730"/>
            <a:ext cx="4094540" cy="871597"/>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rgbClr val="0C98A6"/>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651141" y="608550"/>
            <a:ext cx="3620403"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简单推导过程</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投篮空间位置分析</a:t>
            </a:r>
          </a:p>
        </p:txBody>
      </p:sp>
      <p:sp>
        <p:nvSpPr>
          <p:cNvPr id="18" name="文本框 17">
            <a:extLst>
              <a:ext uri="{FF2B5EF4-FFF2-40B4-BE49-F238E27FC236}">
                <a16:creationId xmlns:a16="http://schemas.microsoft.com/office/drawing/2014/main" id="{4B9D6EFC-4136-48FF-8E52-7E6D9762D87A}"/>
              </a:ext>
            </a:extLst>
          </p:cNvPr>
          <p:cNvSpPr txBox="1"/>
          <p:nvPr/>
        </p:nvSpPr>
        <p:spPr>
          <a:xfrm>
            <a:off x="431753" y="1706362"/>
            <a:ext cx="2368597" cy="1231106"/>
          </a:xfrm>
          <a:prstGeom prst="rect">
            <a:avLst/>
          </a:prstGeom>
          <a:noFill/>
        </p:spPr>
        <p:txBody>
          <a:bodyPr wrap="square">
            <a:spAutoFit/>
          </a:bodyPr>
          <a:lstStyle/>
          <a:p>
            <a:pPr algn="l"/>
            <a:r>
              <a:rPr lang="en-US" altLang="zh-CN" sz="2800" b="1" dirty="0">
                <a:solidFill>
                  <a:srgbClr val="ED6D4F"/>
                </a:solidFill>
                <a:latin typeface="PingFang SC"/>
              </a:rPr>
              <a:t>3</a:t>
            </a:r>
            <a:r>
              <a:rPr lang="en-US" altLang="zh-CN" sz="2800" b="1" i="0" dirty="0">
                <a:solidFill>
                  <a:srgbClr val="ED6D4F"/>
                </a:solidFill>
                <a:effectLst/>
                <a:latin typeface="PingFang SC"/>
              </a:rPr>
              <a:t>.</a:t>
            </a:r>
            <a:r>
              <a:rPr lang="zh-CN" altLang="en-US" sz="2800" b="1" i="0" dirty="0">
                <a:solidFill>
                  <a:srgbClr val="ED6D4F"/>
                </a:solidFill>
                <a:effectLst/>
                <a:latin typeface="PingFang SC"/>
              </a:rPr>
              <a:t>确定</a:t>
            </a:r>
            <a:r>
              <a:rPr lang="en-US" altLang="zh-CN" sz="2800" b="1" i="0" dirty="0">
                <a:solidFill>
                  <a:srgbClr val="ED6D4F"/>
                </a:solidFill>
                <a:effectLst/>
                <a:latin typeface="PingFang SC"/>
              </a:rPr>
              <a:t>M</a:t>
            </a:r>
            <a:r>
              <a:rPr lang="zh-CN" altLang="en-US" sz="2800" b="1" i="0" dirty="0">
                <a:solidFill>
                  <a:srgbClr val="ED6D4F"/>
                </a:solidFill>
                <a:effectLst/>
                <a:latin typeface="PingFang SC"/>
              </a:rPr>
              <a:t>步，更新参数</a:t>
            </a:r>
          </a:p>
          <a:p>
            <a:endParaRPr lang="zh-CN" altLang="en-US" dirty="0"/>
          </a:p>
        </p:txBody>
      </p:sp>
      <p:pic>
        <p:nvPicPr>
          <p:cNvPr id="3" name="图片 2">
            <a:extLst>
              <a:ext uri="{FF2B5EF4-FFF2-40B4-BE49-F238E27FC236}">
                <a16:creationId xmlns:a16="http://schemas.microsoft.com/office/drawing/2014/main" id="{22D8C4B7-5931-4252-BE01-E65743DAD418}"/>
              </a:ext>
            </a:extLst>
          </p:cNvPr>
          <p:cNvPicPr>
            <a:picLocks noChangeAspect="1"/>
          </p:cNvPicPr>
          <p:nvPr/>
        </p:nvPicPr>
        <p:blipFill>
          <a:blip r:embed="rId3"/>
          <a:stretch>
            <a:fillRect/>
          </a:stretch>
        </p:blipFill>
        <p:spPr>
          <a:xfrm>
            <a:off x="3926670" y="1724182"/>
            <a:ext cx="7074106" cy="4525268"/>
          </a:xfrm>
          <a:prstGeom prst="rect">
            <a:avLst/>
          </a:prstGeom>
        </p:spPr>
      </p:pic>
      <p:sp>
        <p:nvSpPr>
          <p:cNvPr id="11" name="文本框 10">
            <a:extLst>
              <a:ext uri="{FF2B5EF4-FFF2-40B4-BE49-F238E27FC236}">
                <a16:creationId xmlns:a16="http://schemas.microsoft.com/office/drawing/2014/main" id="{5720B798-040C-4005-B632-DCBAC6365C88}"/>
              </a:ext>
            </a:extLst>
          </p:cNvPr>
          <p:cNvSpPr txBox="1"/>
          <p:nvPr/>
        </p:nvSpPr>
        <p:spPr>
          <a:xfrm>
            <a:off x="267630" y="5796785"/>
            <a:ext cx="6096000" cy="646331"/>
          </a:xfrm>
          <a:prstGeom prst="rect">
            <a:avLst/>
          </a:prstGeom>
          <a:noFill/>
        </p:spPr>
        <p:txBody>
          <a:bodyPr wrap="square">
            <a:spAutoFit/>
          </a:bodyPr>
          <a:lstStyle/>
          <a:p>
            <a:r>
              <a:rPr lang="zh-CN" altLang="en-US" dirty="0"/>
              <a:t>详细证明过程参考：https://zhuanlan.zhihu.com/p/50686800</a:t>
            </a:r>
          </a:p>
        </p:txBody>
      </p:sp>
    </p:spTree>
    <p:extLst>
      <p:ext uri="{BB962C8B-B14F-4D97-AF65-F5344CB8AC3E}">
        <p14:creationId xmlns:p14="http://schemas.microsoft.com/office/powerpoint/2010/main" val="338803268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048730" y="590730"/>
            <a:ext cx="4094540" cy="871597"/>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651141" y="608550"/>
            <a:ext cx="3620403" cy="10297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算法步骤</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投篮空间位置分析</a:t>
            </a:r>
          </a:p>
        </p:txBody>
      </p:sp>
      <p:sp>
        <p:nvSpPr>
          <p:cNvPr id="18" name="文本框 17">
            <a:extLst>
              <a:ext uri="{FF2B5EF4-FFF2-40B4-BE49-F238E27FC236}">
                <a16:creationId xmlns:a16="http://schemas.microsoft.com/office/drawing/2014/main" id="{4B9D6EFC-4136-48FF-8E52-7E6D9762D87A}"/>
              </a:ext>
            </a:extLst>
          </p:cNvPr>
          <p:cNvSpPr txBox="1"/>
          <p:nvPr/>
        </p:nvSpPr>
        <p:spPr>
          <a:xfrm>
            <a:off x="431753" y="1706362"/>
            <a:ext cx="2550449" cy="800219"/>
          </a:xfrm>
          <a:prstGeom prst="rect">
            <a:avLst/>
          </a:prstGeom>
          <a:noFill/>
        </p:spPr>
        <p:txBody>
          <a:bodyPr wrap="square">
            <a:spAutoFit/>
          </a:bodyPr>
          <a:lstStyle/>
          <a:p>
            <a:endParaRPr lang="zh-CN" altLang="en-US" sz="2800" dirty="0">
              <a:solidFill>
                <a:srgbClr val="0C98A6"/>
              </a:solidFill>
            </a:endParaRPr>
          </a:p>
          <a:p>
            <a:endParaRPr lang="zh-CN" altLang="en-US" dirty="0"/>
          </a:p>
        </p:txBody>
      </p:sp>
      <p:pic>
        <p:nvPicPr>
          <p:cNvPr id="9" name="图片 8">
            <a:extLst>
              <a:ext uri="{FF2B5EF4-FFF2-40B4-BE49-F238E27FC236}">
                <a16:creationId xmlns:a16="http://schemas.microsoft.com/office/drawing/2014/main" id="{5376E0AD-383F-4900-AAF0-7FAEBC7DBD1C}"/>
              </a:ext>
            </a:extLst>
          </p:cNvPr>
          <p:cNvPicPr>
            <a:picLocks noChangeAspect="1"/>
          </p:cNvPicPr>
          <p:nvPr/>
        </p:nvPicPr>
        <p:blipFill>
          <a:blip r:embed="rId3"/>
          <a:stretch>
            <a:fillRect/>
          </a:stretch>
        </p:blipFill>
        <p:spPr>
          <a:xfrm>
            <a:off x="6870653" y="1706362"/>
            <a:ext cx="5462960" cy="4924097"/>
          </a:xfrm>
          <a:prstGeom prst="rect">
            <a:avLst/>
          </a:prstGeom>
        </p:spPr>
      </p:pic>
      <p:pic>
        <p:nvPicPr>
          <p:cNvPr id="2" name="图片 1">
            <a:extLst>
              <a:ext uri="{FF2B5EF4-FFF2-40B4-BE49-F238E27FC236}">
                <a16:creationId xmlns:a16="http://schemas.microsoft.com/office/drawing/2014/main" id="{80930161-64B5-4EC9-883C-35296B84ED74}"/>
              </a:ext>
            </a:extLst>
          </p:cNvPr>
          <p:cNvPicPr>
            <a:picLocks noChangeAspect="1"/>
          </p:cNvPicPr>
          <p:nvPr/>
        </p:nvPicPr>
        <p:blipFill>
          <a:blip r:embed="rId4"/>
          <a:stretch>
            <a:fillRect/>
          </a:stretch>
        </p:blipFill>
        <p:spPr>
          <a:xfrm>
            <a:off x="260444" y="3536204"/>
            <a:ext cx="6431334" cy="2233501"/>
          </a:xfrm>
          <a:prstGeom prst="rect">
            <a:avLst/>
          </a:prstGeom>
        </p:spPr>
      </p:pic>
      <p:sp>
        <p:nvSpPr>
          <p:cNvPr id="11" name="文本框 10">
            <a:extLst>
              <a:ext uri="{FF2B5EF4-FFF2-40B4-BE49-F238E27FC236}">
                <a16:creationId xmlns:a16="http://schemas.microsoft.com/office/drawing/2014/main" id="{C6C4890C-DDA0-4541-A0C3-7F19B3BDF3A7}"/>
              </a:ext>
            </a:extLst>
          </p:cNvPr>
          <p:cNvSpPr txBox="1"/>
          <p:nvPr/>
        </p:nvSpPr>
        <p:spPr>
          <a:xfrm>
            <a:off x="349691" y="2183415"/>
            <a:ext cx="5582186" cy="646331"/>
          </a:xfrm>
          <a:prstGeom prst="rect">
            <a:avLst/>
          </a:prstGeom>
          <a:noFill/>
        </p:spPr>
        <p:txBody>
          <a:bodyPr wrap="square">
            <a:spAutoFit/>
          </a:bodyPr>
          <a:lstStyle/>
          <a:p>
            <a:r>
              <a:rPr lang="zh-CN" altLang="en-US" b="0" i="0" dirty="0">
                <a:solidFill>
                  <a:srgbClr val="333333"/>
                </a:solidFill>
                <a:effectLst/>
                <a:latin typeface="PingFang SC"/>
              </a:rPr>
              <a:t>使用</a:t>
            </a:r>
            <a:r>
              <a:rPr lang="en-US" altLang="zh-CN" b="0" i="0" dirty="0" err="1">
                <a:solidFill>
                  <a:srgbClr val="333333"/>
                </a:solidFill>
                <a:effectLst/>
                <a:latin typeface="PingFang SC"/>
              </a:rPr>
              <a:t>sklearn</a:t>
            </a:r>
            <a:r>
              <a:rPr lang="zh-CN" altLang="en-US" b="0" i="0" dirty="0">
                <a:solidFill>
                  <a:srgbClr val="333333"/>
                </a:solidFill>
                <a:effectLst/>
                <a:latin typeface="PingFang SC"/>
              </a:rPr>
              <a:t>库里面</a:t>
            </a:r>
            <a:r>
              <a:rPr lang="en-US" altLang="zh-CN" b="0" i="0" dirty="0" err="1">
                <a:solidFill>
                  <a:srgbClr val="333333"/>
                </a:solidFill>
                <a:effectLst/>
                <a:latin typeface="PingFang SC"/>
              </a:rPr>
              <a:t>mixture.GaussianMixture</a:t>
            </a:r>
            <a:r>
              <a:rPr lang="en-US" altLang="zh-CN" dirty="0">
                <a:solidFill>
                  <a:srgbClr val="333333"/>
                </a:solidFill>
                <a:latin typeface="PingFang SC"/>
              </a:rPr>
              <a:t>()</a:t>
            </a:r>
            <a:r>
              <a:rPr lang="zh-CN" altLang="en-US" dirty="0">
                <a:solidFill>
                  <a:srgbClr val="333333"/>
                </a:solidFill>
                <a:latin typeface="PingFang SC"/>
              </a:rPr>
              <a:t>函数</a:t>
            </a:r>
            <a:r>
              <a:rPr lang="zh-CN" altLang="en-US" b="0" i="0" dirty="0">
                <a:solidFill>
                  <a:srgbClr val="333333"/>
                </a:solidFill>
                <a:effectLst/>
                <a:latin typeface="PingFang SC"/>
              </a:rPr>
              <a:t>：</a:t>
            </a:r>
            <a:endParaRPr lang="en-US" altLang="zh-CN" b="0" i="0" dirty="0">
              <a:solidFill>
                <a:srgbClr val="333333"/>
              </a:solidFill>
              <a:effectLst/>
              <a:latin typeface="PingFang SC"/>
            </a:endParaRPr>
          </a:p>
          <a:p>
            <a:r>
              <a:rPr lang="zh-CN" altLang="en-US" dirty="0">
                <a:solidFill>
                  <a:srgbClr val="333333"/>
                </a:solidFill>
                <a:latin typeface="PingFang SC"/>
              </a:rPr>
              <a:t>选择合适的参数（调参</a:t>
            </a:r>
            <a:r>
              <a:rPr lang="en-US" altLang="zh-CN" dirty="0" err="1">
                <a:solidFill>
                  <a:srgbClr val="333333"/>
                </a:solidFill>
                <a:latin typeface="PingFang SC"/>
              </a:rPr>
              <a:t>yyds</a:t>
            </a:r>
            <a:r>
              <a:rPr lang="zh-CN" altLang="en-US" dirty="0">
                <a:solidFill>
                  <a:srgbClr val="333333"/>
                </a:solidFill>
                <a:latin typeface="PingFang SC"/>
              </a:rPr>
              <a:t>）</a:t>
            </a:r>
            <a:endParaRPr lang="zh-CN" altLang="en-US" dirty="0"/>
          </a:p>
        </p:txBody>
      </p:sp>
    </p:spTree>
    <p:extLst>
      <p:ext uri="{BB962C8B-B14F-4D97-AF65-F5344CB8AC3E}">
        <p14:creationId xmlns:p14="http://schemas.microsoft.com/office/powerpoint/2010/main" val="208494315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375436" y="590730"/>
            <a:ext cx="4094540" cy="871597"/>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rgbClr val="0C98A6"/>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651141" y="608550"/>
            <a:ext cx="3620403"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可视化展示</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投篮空间位置分析</a:t>
            </a:r>
          </a:p>
        </p:txBody>
      </p:sp>
      <p:sp>
        <p:nvSpPr>
          <p:cNvPr id="11" name="文本框 10">
            <a:extLst>
              <a:ext uri="{FF2B5EF4-FFF2-40B4-BE49-F238E27FC236}">
                <a16:creationId xmlns:a16="http://schemas.microsoft.com/office/drawing/2014/main" id="{5720B798-040C-4005-B632-DCBAC6365C88}"/>
              </a:ext>
            </a:extLst>
          </p:cNvPr>
          <p:cNvSpPr txBox="1"/>
          <p:nvPr/>
        </p:nvSpPr>
        <p:spPr>
          <a:xfrm>
            <a:off x="326706" y="5754356"/>
            <a:ext cx="6096000" cy="646331"/>
          </a:xfrm>
          <a:prstGeom prst="rect">
            <a:avLst/>
          </a:prstGeom>
          <a:noFill/>
        </p:spPr>
        <p:txBody>
          <a:bodyPr wrap="square">
            <a:spAutoFit/>
          </a:bodyPr>
          <a:lstStyle/>
          <a:p>
            <a:r>
              <a:rPr kumimoji="0" lang="zh-CN" altLang="en-US" sz="1800" b="0" i="1" u="none" strike="noStrike" cap="none" normalizeH="0" baseline="0" dirty="0">
                <a:ln>
                  <a:noFill/>
                </a:ln>
                <a:solidFill>
                  <a:srgbClr val="C00000"/>
                </a:solidFill>
                <a:effectLst/>
                <a:latin typeface="Arial Unicode MS"/>
                <a:ea typeface="Consolamono"/>
              </a:rPr>
              <a:t>从</a:t>
            </a:r>
            <a:r>
              <a:rPr kumimoji="0" lang="zh-CN" altLang="zh-CN" sz="1800" b="0" i="1" u="none" strike="noStrike" cap="none" normalizeH="0" baseline="0" dirty="0">
                <a:ln>
                  <a:noFill/>
                </a:ln>
                <a:solidFill>
                  <a:srgbClr val="C00000"/>
                </a:solidFill>
                <a:effectLst/>
                <a:latin typeface="Arial Unicode MS"/>
                <a:ea typeface="Consolamono"/>
              </a:rPr>
              <a:t>MichaelKrueger 的优秀脚本中窃取 draw_court() 函数</a:t>
            </a:r>
            <a:r>
              <a:rPr kumimoji="0" lang="zh-CN" altLang="en-US" sz="1800" b="0" i="1" u="none" strike="noStrike" cap="none" normalizeH="0" baseline="0" dirty="0">
                <a:ln>
                  <a:noFill/>
                </a:ln>
                <a:solidFill>
                  <a:srgbClr val="C00000"/>
                </a:solidFill>
                <a:effectLst/>
                <a:latin typeface="Arial Unicode MS"/>
                <a:ea typeface="Consolamono"/>
              </a:rPr>
              <a:t>来绘画篮球场地，进行</a:t>
            </a:r>
            <a:r>
              <a:rPr kumimoji="0" lang="en-US" altLang="zh-CN" sz="1800" b="0" i="1" u="none" strike="noStrike" cap="none" normalizeH="0" baseline="0" dirty="0">
                <a:ln>
                  <a:noFill/>
                </a:ln>
                <a:solidFill>
                  <a:srgbClr val="C00000"/>
                </a:solidFill>
                <a:effectLst/>
                <a:latin typeface="Arial Unicode MS"/>
                <a:ea typeface="Consolamono"/>
              </a:rPr>
              <a:t>2d</a:t>
            </a:r>
            <a:r>
              <a:rPr kumimoji="0" lang="zh-CN" altLang="en-US" sz="1800" b="0" i="1" u="none" strike="noStrike" cap="none" normalizeH="0" baseline="0" dirty="0">
                <a:ln>
                  <a:noFill/>
                </a:ln>
                <a:solidFill>
                  <a:srgbClr val="C00000"/>
                </a:solidFill>
                <a:effectLst/>
                <a:latin typeface="Arial Unicode MS"/>
                <a:ea typeface="Consolamono"/>
              </a:rPr>
              <a:t>高斯混合分布可视化</a:t>
            </a:r>
            <a:r>
              <a:rPr kumimoji="0" lang="zh-CN" altLang="zh-CN" sz="800" b="0" i="0" u="none" strike="noStrike" cap="none" normalizeH="0" baseline="0" dirty="0">
                <a:ln>
                  <a:noFill/>
                </a:ln>
                <a:solidFill>
                  <a:srgbClr val="C00000"/>
                </a:solidFill>
                <a:effectLst/>
              </a:rPr>
              <a:t> </a:t>
            </a:r>
            <a:endParaRPr kumimoji="0" lang="zh-CN" altLang="zh-CN" sz="2400" b="0" i="0" u="none" strike="noStrike" cap="none" normalizeH="0" baseline="0" dirty="0">
              <a:ln>
                <a:noFill/>
              </a:ln>
              <a:solidFill>
                <a:srgbClr val="C00000"/>
              </a:solidFill>
              <a:effectLst/>
              <a:latin typeface="Arial" panose="020B0604020202020204" pitchFamily="34" charset="0"/>
            </a:endParaRPr>
          </a:p>
        </p:txBody>
      </p:sp>
      <p:pic>
        <p:nvPicPr>
          <p:cNvPr id="2" name="图片 1">
            <a:extLst>
              <a:ext uri="{FF2B5EF4-FFF2-40B4-BE49-F238E27FC236}">
                <a16:creationId xmlns:a16="http://schemas.microsoft.com/office/drawing/2014/main" id="{D91FA56E-9100-4199-91F3-F48751672CFC}"/>
              </a:ext>
            </a:extLst>
          </p:cNvPr>
          <p:cNvPicPr>
            <a:picLocks noChangeAspect="1"/>
          </p:cNvPicPr>
          <p:nvPr/>
        </p:nvPicPr>
        <p:blipFill>
          <a:blip r:embed="rId3"/>
          <a:stretch>
            <a:fillRect/>
          </a:stretch>
        </p:blipFill>
        <p:spPr>
          <a:xfrm>
            <a:off x="267630" y="1595857"/>
            <a:ext cx="5667631" cy="3883827"/>
          </a:xfrm>
          <a:prstGeom prst="rect">
            <a:avLst/>
          </a:prstGeom>
        </p:spPr>
      </p:pic>
      <p:pic>
        <p:nvPicPr>
          <p:cNvPr id="5" name="图片 4">
            <a:extLst>
              <a:ext uri="{FF2B5EF4-FFF2-40B4-BE49-F238E27FC236}">
                <a16:creationId xmlns:a16="http://schemas.microsoft.com/office/drawing/2014/main" id="{F22FF4D7-1402-4E0E-822F-A12A35A16335}"/>
              </a:ext>
            </a:extLst>
          </p:cNvPr>
          <p:cNvPicPr>
            <a:picLocks noChangeAspect="1"/>
          </p:cNvPicPr>
          <p:nvPr/>
        </p:nvPicPr>
        <p:blipFill>
          <a:blip r:embed="rId4"/>
          <a:stretch>
            <a:fillRect/>
          </a:stretch>
        </p:blipFill>
        <p:spPr>
          <a:xfrm>
            <a:off x="6461342" y="1508970"/>
            <a:ext cx="5598331" cy="3954708"/>
          </a:xfrm>
          <a:prstGeom prst="rect">
            <a:avLst/>
          </a:prstGeom>
        </p:spPr>
      </p:pic>
      <p:sp>
        <p:nvSpPr>
          <p:cNvPr id="14" name="文本框 13">
            <a:extLst>
              <a:ext uri="{FF2B5EF4-FFF2-40B4-BE49-F238E27FC236}">
                <a16:creationId xmlns:a16="http://schemas.microsoft.com/office/drawing/2014/main" id="{6016F39D-C393-4CF8-8A78-D98C0B2E6008}"/>
              </a:ext>
            </a:extLst>
          </p:cNvPr>
          <p:cNvSpPr txBox="1"/>
          <p:nvPr/>
        </p:nvSpPr>
        <p:spPr>
          <a:xfrm>
            <a:off x="6831676" y="5805605"/>
            <a:ext cx="4112549" cy="923330"/>
          </a:xfrm>
          <a:prstGeom prst="rect">
            <a:avLst/>
          </a:prstGeom>
          <a:noFill/>
        </p:spPr>
        <p:txBody>
          <a:bodyPr wrap="square">
            <a:spAutoFit/>
          </a:bodyPr>
          <a:lstStyle/>
          <a:p>
            <a:r>
              <a:rPr lang="zh-CN" altLang="en-US" b="0" i="0" dirty="0">
                <a:effectLst/>
                <a:latin typeface="-apple-system"/>
              </a:rPr>
              <a:t>科比在球场左侧（或从他的角度来看是右侧）进行了更多的投篮，同时看到大量的</a:t>
            </a:r>
            <a:r>
              <a:rPr lang="zh-CN" altLang="en-US" dirty="0">
                <a:latin typeface="-apple-system"/>
              </a:rPr>
              <a:t>投篮</a:t>
            </a:r>
            <a:r>
              <a:rPr lang="zh-CN" altLang="en-US" b="0" i="0" dirty="0">
                <a:effectLst/>
                <a:latin typeface="-apple-system"/>
              </a:rPr>
              <a:t>来自篮筐正下方</a:t>
            </a:r>
            <a:endParaRPr lang="zh-CN" altLang="en-US" dirty="0"/>
          </a:p>
        </p:txBody>
      </p:sp>
    </p:spTree>
    <p:extLst>
      <p:ext uri="{BB962C8B-B14F-4D97-AF65-F5344CB8AC3E}">
        <p14:creationId xmlns:p14="http://schemas.microsoft.com/office/powerpoint/2010/main" val="150402441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375436" y="590730"/>
            <a:ext cx="4094540" cy="871597"/>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rgbClr val="0C98A6"/>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651141" y="608550"/>
            <a:ext cx="3620403"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可视化展示</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投篮空间位置分析</a:t>
            </a:r>
          </a:p>
        </p:txBody>
      </p:sp>
      <p:pic>
        <p:nvPicPr>
          <p:cNvPr id="2" name="图片 1">
            <a:extLst>
              <a:ext uri="{FF2B5EF4-FFF2-40B4-BE49-F238E27FC236}">
                <a16:creationId xmlns:a16="http://schemas.microsoft.com/office/drawing/2014/main" id="{D91FA56E-9100-4199-91F3-F48751672CFC}"/>
              </a:ext>
            </a:extLst>
          </p:cNvPr>
          <p:cNvPicPr>
            <a:picLocks noChangeAspect="1"/>
          </p:cNvPicPr>
          <p:nvPr/>
        </p:nvPicPr>
        <p:blipFill>
          <a:blip r:embed="rId3"/>
          <a:stretch>
            <a:fillRect/>
          </a:stretch>
        </p:blipFill>
        <p:spPr>
          <a:xfrm>
            <a:off x="6333231" y="1487086"/>
            <a:ext cx="5667631" cy="3883827"/>
          </a:xfrm>
          <a:prstGeom prst="rect">
            <a:avLst/>
          </a:prstGeom>
        </p:spPr>
      </p:pic>
      <p:sp>
        <p:nvSpPr>
          <p:cNvPr id="14" name="文本框 13">
            <a:extLst>
              <a:ext uri="{FF2B5EF4-FFF2-40B4-BE49-F238E27FC236}">
                <a16:creationId xmlns:a16="http://schemas.microsoft.com/office/drawing/2014/main" id="{6016F39D-C393-4CF8-8A78-D98C0B2E6008}"/>
              </a:ext>
            </a:extLst>
          </p:cNvPr>
          <p:cNvSpPr txBox="1"/>
          <p:nvPr/>
        </p:nvSpPr>
        <p:spPr>
          <a:xfrm>
            <a:off x="3101445" y="5787785"/>
            <a:ext cx="6076950" cy="923330"/>
          </a:xfrm>
          <a:prstGeom prst="rect">
            <a:avLst/>
          </a:prstGeom>
          <a:noFill/>
        </p:spPr>
        <p:txBody>
          <a:bodyPr wrap="square">
            <a:spAutoFit/>
          </a:bodyPr>
          <a:lstStyle/>
          <a:p>
            <a:r>
              <a:rPr lang="zh-CN" altLang="en-US" b="0" i="0" dirty="0">
                <a:effectLst/>
                <a:latin typeface="-apple-system"/>
              </a:rPr>
              <a:t>我们可以清楚地看到距离和精度之间的依赖关系 另一个有趣的事实是，科比不仅从右侧进行更多的尝试（从他的角度来看），而且他更擅长进行这些尝试</a:t>
            </a:r>
            <a:endParaRPr lang="zh-CN" altLang="en-US" dirty="0"/>
          </a:p>
        </p:txBody>
      </p:sp>
      <p:pic>
        <p:nvPicPr>
          <p:cNvPr id="3" name="图片 2">
            <a:extLst>
              <a:ext uri="{FF2B5EF4-FFF2-40B4-BE49-F238E27FC236}">
                <a16:creationId xmlns:a16="http://schemas.microsoft.com/office/drawing/2014/main" id="{BA5772F8-F8F9-4AC4-ABD2-D0F549347945}"/>
              </a:ext>
            </a:extLst>
          </p:cNvPr>
          <p:cNvPicPr>
            <a:picLocks noChangeAspect="1"/>
          </p:cNvPicPr>
          <p:nvPr/>
        </p:nvPicPr>
        <p:blipFill>
          <a:blip r:embed="rId4"/>
          <a:stretch>
            <a:fillRect/>
          </a:stretch>
        </p:blipFill>
        <p:spPr>
          <a:xfrm>
            <a:off x="591434" y="1468356"/>
            <a:ext cx="5504566" cy="3921286"/>
          </a:xfrm>
          <a:prstGeom prst="rect">
            <a:avLst/>
          </a:prstGeom>
        </p:spPr>
      </p:pic>
    </p:spTree>
    <p:extLst>
      <p:ext uri="{BB962C8B-B14F-4D97-AF65-F5344CB8AC3E}">
        <p14:creationId xmlns:p14="http://schemas.microsoft.com/office/powerpoint/2010/main" val="288810811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5" name="图片 4"/>
          <p:cNvPicPr>
            <a:picLocks noChangeAspect="1"/>
          </p:cNvPicPr>
          <p:nvPr/>
        </p:nvPicPr>
        <p:blipFill>
          <a:blip r:embed="rId3" cstate="screen"/>
          <a:stretch>
            <a:fillRect/>
          </a:stretch>
        </p:blipFill>
        <p:spPr>
          <a:xfrm>
            <a:off x="155187" y="530612"/>
            <a:ext cx="5796776" cy="5796776"/>
          </a:xfrm>
          <a:prstGeom prst="rect">
            <a:avLst/>
          </a:prstGeom>
        </p:spPr>
      </p:pic>
      <p:sp>
        <p:nvSpPr>
          <p:cNvPr id="1048741" name="文本框 16"/>
          <p:cNvSpPr txBox="1"/>
          <p:nvPr/>
        </p:nvSpPr>
        <p:spPr>
          <a:xfrm>
            <a:off x="8164800" y="1342800"/>
            <a:ext cx="3761756" cy="769441"/>
          </a:xfrm>
          <a:prstGeom prst="rect">
            <a:avLst/>
          </a:prstGeom>
          <a:noFill/>
        </p:spPr>
        <p:txBody>
          <a:bodyPr wrap="square" rtlCol="0">
            <a:spAutoFit/>
          </a:bodyPr>
          <a:lstStyle/>
          <a:p>
            <a:pPr algn="dist"/>
            <a:r>
              <a:rPr lang="en-US" altLang="zh-CN" sz="4400" dirty="0">
                <a:solidFill>
                  <a:srgbClr val="0C98A6"/>
                </a:solidFill>
                <a:latin typeface="黑体" panose="02010609060101010101" pitchFamily="49" charset="-122"/>
                <a:ea typeface="黑体" panose="02010609060101010101" pitchFamily="49" charset="-122"/>
              </a:rPr>
              <a:t>INTERNET</a:t>
            </a:r>
            <a:endParaRPr lang="zh-CN" altLang="en-US" sz="4400" dirty="0">
              <a:solidFill>
                <a:srgbClr val="0C98A6"/>
              </a:solidFill>
              <a:latin typeface="黑体" panose="02010609060101010101" pitchFamily="49" charset="-122"/>
              <a:ea typeface="黑体" panose="02010609060101010101" pitchFamily="49" charset="-122"/>
            </a:endParaRPr>
          </a:p>
        </p:txBody>
      </p:sp>
      <p:sp>
        <p:nvSpPr>
          <p:cNvPr id="1048742" name="文本框 17"/>
          <p:cNvSpPr txBox="1"/>
          <p:nvPr/>
        </p:nvSpPr>
        <p:spPr>
          <a:xfrm>
            <a:off x="6130800" y="1994400"/>
            <a:ext cx="5796776" cy="830997"/>
          </a:xfrm>
          <a:prstGeom prst="rect">
            <a:avLst/>
          </a:prstGeom>
          <a:noFill/>
        </p:spPr>
        <p:txBody>
          <a:bodyPr wrap="square" rtlCol="0">
            <a:spAutoFit/>
          </a:bodyPr>
          <a:lstStyle/>
          <a:p>
            <a:pPr algn="dist"/>
            <a:r>
              <a:rPr lang="zh-CN" altLang="en-US" sz="4800" dirty="0">
                <a:solidFill>
                  <a:schemeClr val="tx1">
                    <a:lumMod val="65000"/>
                    <a:lumOff val="35000"/>
                  </a:schemeClr>
                </a:solidFill>
                <a:latin typeface="黑体" panose="02010609060101010101" pitchFamily="49" charset="-122"/>
                <a:ea typeface="黑体" panose="02010609060101010101" pitchFamily="49" charset="-122"/>
              </a:rPr>
              <a:t>投篮率预测与权重</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a:extLst>
              <a:ext uri="{FF2B5EF4-FFF2-40B4-BE49-F238E27FC236}">
                <a16:creationId xmlns:a16="http://schemas.microsoft.com/office/drawing/2014/main" id="{60A69162-EA1E-4D35-A0DC-166E9716E7D8}"/>
              </a:ext>
            </a:extLst>
          </p:cNvPr>
          <p:cNvSpPr/>
          <p:nvPr/>
        </p:nvSpPr>
        <p:spPr>
          <a:xfrm>
            <a:off x="7353905" y="2011385"/>
            <a:ext cx="4446668" cy="3878148"/>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33" name="Rectangle">
            <a:extLst>
              <a:ext uri="{FF2B5EF4-FFF2-40B4-BE49-F238E27FC236}">
                <a16:creationId xmlns:a16="http://schemas.microsoft.com/office/drawing/2014/main" id="{2B9C4899-F7ED-4A54-800A-B77956CEBC57}"/>
              </a:ext>
            </a:extLst>
          </p:cNvPr>
          <p:cNvSpPr/>
          <p:nvPr/>
        </p:nvSpPr>
        <p:spPr>
          <a:xfrm>
            <a:off x="3356449" y="599551"/>
            <a:ext cx="6044726" cy="857774"/>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3724866" y="689513"/>
            <a:ext cx="6276384"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en-US" altLang="zh-CN" sz="3200" b="1" i="0" dirty="0">
                <a:solidFill>
                  <a:schemeClr val="bg1"/>
                </a:solidFill>
                <a:effectLst/>
                <a:latin typeface="Helvetica Neue"/>
              </a:rPr>
              <a:t>scikit-learn (</a:t>
            </a:r>
            <a:r>
              <a:rPr lang="en-US" altLang="zh-CN" sz="3200" b="1" i="0" dirty="0" err="1">
                <a:solidFill>
                  <a:schemeClr val="bg1"/>
                </a:solidFill>
                <a:effectLst/>
                <a:latin typeface="Helvetica Neue"/>
              </a:rPr>
              <a:t>sklearn</a:t>
            </a:r>
            <a:r>
              <a:rPr lang="en-US" altLang="zh-CN" sz="3200" b="1" i="0" dirty="0">
                <a:solidFill>
                  <a:schemeClr val="bg1"/>
                </a:solidFill>
                <a:effectLst/>
                <a:latin typeface="Helvetica Neue"/>
              </a:rPr>
              <a:t>) </a:t>
            </a:r>
            <a:r>
              <a:rPr lang="zh-CN" altLang="en-US" sz="3200" b="1" i="0" dirty="0">
                <a:solidFill>
                  <a:schemeClr val="bg1"/>
                </a:solidFill>
                <a:effectLst/>
                <a:latin typeface="Helvetica Neue"/>
              </a:rPr>
              <a:t>介绍</a:t>
            </a:r>
            <a:endParaRPr lang="id-ID" sz="4400" dirty="0">
              <a:solidFill>
                <a:schemeClr val="bg1"/>
              </a:solidFill>
              <a:latin typeface="黑体" panose="02010609060101010101" pitchFamily="49" charset="-122"/>
              <a:ea typeface="黑体" panose="02010609060101010101" pitchFamily="49" charset="-122"/>
              <a:cs typeface="Calibri"/>
            </a:endParaRPr>
          </a:p>
        </p:txBody>
      </p:sp>
      <p:sp>
        <p:nvSpPr>
          <p:cNvPr id="13" name="文本框 12">
            <a:extLst>
              <a:ext uri="{FF2B5EF4-FFF2-40B4-BE49-F238E27FC236}">
                <a16:creationId xmlns:a16="http://schemas.microsoft.com/office/drawing/2014/main" id="{54637A63-D408-4B4C-B065-7D8D07C00FE7}"/>
              </a:ext>
            </a:extLst>
          </p:cNvPr>
          <p:cNvSpPr txBox="1"/>
          <p:nvPr/>
        </p:nvSpPr>
        <p:spPr>
          <a:xfrm>
            <a:off x="267630" y="6119903"/>
            <a:ext cx="5122517" cy="307777"/>
          </a:xfrm>
          <a:prstGeom prst="rect">
            <a:avLst/>
          </a:prstGeom>
          <a:noFill/>
        </p:spPr>
        <p:txBody>
          <a:bodyPr wrap="square">
            <a:spAutoFit/>
          </a:bodyPr>
          <a:lstStyle/>
          <a:p>
            <a:r>
              <a:rPr lang="zh-CN" altLang="en-US" sz="1400" dirty="0"/>
              <a:t>参考：</a:t>
            </a:r>
            <a:r>
              <a:rPr lang="en-US" altLang="zh-CN" sz="1400" dirty="0"/>
              <a:t>https://sklearn.apachecn.org/docs/master/12.html</a:t>
            </a:r>
            <a:endParaRPr lang="zh-CN" altLang="en-US" sz="1400" dirty="0"/>
          </a:p>
        </p:txBody>
      </p:sp>
      <p:sp>
        <p:nvSpPr>
          <p:cNvPr id="11" name="文本框 47">
            <a:extLst>
              <a:ext uri="{FF2B5EF4-FFF2-40B4-BE49-F238E27FC236}">
                <a16:creationId xmlns:a16="http://schemas.microsoft.com/office/drawing/2014/main" id="{8812DCE7-74DF-4129-ACB2-49031FB5F5A6}"/>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投篮率预测与权重</a:t>
            </a:r>
          </a:p>
        </p:txBody>
      </p:sp>
      <p:pic>
        <p:nvPicPr>
          <p:cNvPr id="5" name="图片 4">
            <a:extLst>
              <a:ext uri="{FF2B5EF4-FFF2-40B4-BE49-F238E27FC236}">
                <a16:creationId xmlns:a16="http://schemas.microsoft.com/office/drawing/2014/main" id="{DD6A4EA2-6923-467C-98F0-B8BE0DA424A7}"/>
              </a:ext>
            </a:extLst>
          </p:cNvPr>
          <p:cNvPicPr>
            <a:picLocks noChangeAspect="1"/>
          </p:cNvPicPr>
          <p:nvPr/>
        </p:nvPicPr>
        <p:blipFill>
          <a:blip r:embed="rId3"/>
          <a:stretch>
            <a:fillRect/>
          </a:stretch>
        </p:blipFill>
        <p:spPr>
          <a:xfrm>
            <a:off x="51613" y="1632088"/>
            <a:ext cx="7136343" cy="3878148"/>
          </a:xfrm>
          <a:prstGeom prst="rect">
            <a:avLst/>
          </a:prstGeom>
        </p:spPr>
      </p:pic>
      <p:sp>
        <p:nvSpPr>
          <p:cNvPr id="10" name="Rectangle 3">
            <a:extLst>
              <a:ext uri="{FF2B5EF4-FFF2-40B4-BE49-F238E27FC236}">
                <a16:creationId xmlns:a16="http://schemas.microsoft.com/office/drawing/2014/main" id="{B6499361-B3D9-460B-AB28-6816B9EC91E0}"/>
              </a:ext>
            </a:extLst>
          </p:cNvPr>
          <p:cNvSpPr>
            <a:spLocks noChangeArrowheads="1"/>
          </p:cNvSpPr>
          <p:nvPr/>
        </p:nvSpPr>
        <p:spPr bwMode="auto">
          <a:xfrm>
            <a:off x="7416905" y="2465300"/>
            <a:ext cx="4199545"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522" tIns="0" rIns="9522"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使用这些方法时要调整的参数主要是 </a:t>
            </a:r>
            <a:r>
              <a:rPr kumimoji="0" lang="zh-CN" altLang="zh-CN" sz="12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n_estimators</a:t>
            </a:r>
            <a:r>
              <a:rPr kumimoji="0" lang="zh-CN" altLang="zh-CN"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 和 </a:t>
            </a:r>
            <a:r>
              <a:rPr kumimoji="0" lang="zh-CN" altLang="zh-CN" sz="12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max_features</a:t>
            </a:r>
            <a:r>
              <a:rPr kumimoji="0" lang="zh-CN" altLang="zh-CN"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rPr>
              <a:t>。前者（n_estimators）是森林里树的数量，通常数量越大，效果越好，但是计算时间也会随之增加。此外要注意，当树的数量超过一个临界值之后，算法的效果并不会很显著地变好。后者（max_features）是分割节点时考虑的特征的随机子集的大小。 这个值越低，方差减小得越多，但是偏差的增大也越多。 </a:t>
            </a:r>
            <a:endParaRPr kumimoji="0" lang="zh-CN" altLang="zh-CN" sz="2800" b="0"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20887488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a:extLst>
              <a:ext uri="{FF2B5EF4-FFF2-40B4-BE49-F238E27FC236}">
                <a16:creationId xmlns:a16="http://schemas.microsoft.com/office/drawing/2014/main" id="{E4810543-FB3C-4471-BFBD-E95368013758}"/>
              </a:ext>
            </a:extLst>
          </p:cNvPr>
          <p:cNvSpPr/>
          <p:nvPr/>
        </p:nvSpPr>
        <p:spPr>
          <a:xfrm>
            <a:off x="349691" y="1874793"/>
            <a:ext cx="5666098" cy="4679917"/>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lang="zh-CN" altLang="en-US" sz="2400" dirty="0">
              <a:solidFill>
                <a:schemeClr val="bg1"/>
              </a:solidFill>
              <a:latin typeface="Trebuchet MS" panose="020B0603020202020204" pitchFamily="34" charset="0"/>
              <a:sym typeface="Helvetica" pitchFamily="2" charset="0"/>
            </a:endParaRPr>
          </a:p>
        </p:txBody>
      </p:sp>
      <p:sp>
        <p:nvSpPr>
          <p:cNvPr id="21" name="Rectangle">
            <a:extLst>
              <a:ext uri="{FF2B5EF4-FFF2-40B4-BE49-F238E27FC236}">
                <a16:creationId xmlns:a16="http://schemas.microsoft.com/office/drawing/2014/main" id="{2543E254-4673-48A3-93AD-683B84945015}"/>
              </a:ext>
            </a:extLst>
          </p:cNvPr>
          <p:cNvSpPr/>
          <p:nvPr/>
        </p:nvSpPr>
        <p:spPr>
          <a:xfrm>
            <a:off x="4177004" y="590730"/>
            <a:ext cx="4094540" cy="871597"/>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5247907" y="599550"/>
            <a:ext cx="3620403"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决策树</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投篮率预测与权重</a:t>
            </a:r>
          </a:p>
        </p:txBody>
      </p:sp>
      <p:sp>
        <p:nvSpPr>
          <p:cNvPr id="9" name="文本框 8">
            <a:extLst>
              <a:ext uri="{FF2B5EF4-FFF2-40B4-BE49-F238E27FC236}">
                <a16:creationId xmlns:a16="http://schemas.microsoft.com/office/drawing/2014/main" id="{AFDCD328-00F4-40B0-9F1D-37178B8C47CE}"/>
              </a:ext>
            </a:extLst>
          </p:cNvPr>
          <p:cNvSpPr txBox="1"/>
          <p:nvPr/>
        </p:nvSpPr>
        <p:spPr>
          <a:xfrm>
            <a:off x="462589" y="2109828"/>
            <a:ext cx="5306508" cy="2031325"/>
          </a:xfrm>
          <a:prstGeom prst="rect">
            <a:avLst/>
          </a:prstGeom>
          <a:noFill/>
        </p:spPr>
        <p:txBody>
          <a:bodyPr wrap="square">
            <a:spAutoFit/>
          </a:bodyPr>
          <a:lstStyle/>
          <a:p>
            <a:r>
              <a:rPr lang="zh-CN" altLang="en-US" b="0" i="0" dirty="0">
                <a:solidFill>
                  <a:schemeClr val="bg1"/>
                </a:solidFill>
                <a:effectLst/>
                <a:latin typeface="-apple-system"/>
              </a:rPr>
              <a:t>在机器学习中，随机森林是一个包含多个</a:t>
            </a:r>
            <a:r>
              <a:rPr lang="zh-CN" altLang="en-US" dirty="0">
                <a:solidFill>
                  <a:schemeClr val="bg1"/>
                </a:solidFill>
                <a:latin typeface="-apple-system"/>
              </a:rPr>
              <a:t>决策树</a:t>
            </a:r>
            <a:r>
              <a:rPr lang="zh-CN" altLang="en-US" b="0" i="0" dirty="0">
                <a:solidFill>
                  <a:schemeClr val="bg1"/>
                </a:solidFill>
                <a:effectLst/>
                <a:latin typeface="-apple-system"/>
              </a:rPr>
              <a:t>的</a:t>
            </a:r>
            <a:r>
              <a:rPr lang="zh-CN" altLang="en-US" dirty="0">
                <a:solidFill>
                  <a:schemeClr val="bg1"/>
                </a:solidFill>
                <a:latin typeface="-apple-system"/>
              </a:rPr>
              <a:t>分类器</a:t>
            </a:r>
            <a:r>
              <a:rPr lang="zh-CN" altLang="en-US" b="0" i="0" dirty="0">
                <a:solidFill>
                  <a:schemeClr val="bg1"/>
                </a:solidFill>
                <a:effectLst/>
                <a:latin typeface="-apple-system"/>
              </a:rPr>
              <a:t>，并且其输出的类别是由个别树输出的类别的众数而定。</a:t>
            </a:r>
            <a:r>
              <a:rPr lang="en-US" altLang="zh-CN" b="0" i="0" dirty="0">
                <a:solidFill>
                  <a:schemeClr val="bg1"/>
                </a:solidFill>
                <a:effectLst/>
                <a:latin typeface="-apple-system"/>
              </a:rPr>
              <a:t>Leo </a:t>
            </a:r>
            <a:r>
              <a:rPr lang="en-US" altLang="zh-CN" b="0" i="0" dirty="0" err="1">
                <a:solidFill>
                  <a:schemeClr val="bg1"/>
                </a:solidFill>
                <a:effectLst/>
                <a:latin typeface="-apple-system"/>
              </a:rPr>
              <a:t>Breiman</a:t>
            </a:r>
            <a:r>
              <a:rPr lang="zh-CN" altLang="en-US" b="0" i="0" dirty="0">
                <a:solidFill>
                  <a:schemeClr val="bg1"/>
                </a:solidFill>
                <a:effectLst/>
                <a:latin typeface="-apple-system"/>
              </a:rPr>
              <a:t>和</a:t>
            </a:r>
            <a:r>
              <a:rPr lang="en-US" altLang="zh-CN" b="0" i="0" dirty="0">
                <a:solidFill>
                  <a:schemeClr val="bg1"/>
                </a:solidFill>
                <a:effectLst/>
                <a:latin typeface="-apple-system"/>
              </a:rPr>
              <a:t>Adele Cutler</a:t>
            </a:r>
            <a:r>
              <a:rPr lang="zh-CN" altLang="en-US" b="0" i="0" dirty="0">
                <a:solidFill>
                  <a:schemeClr val="bg1"/>
                </a:solidFill>
                <a:effectLst/>
                <a:latin typeface="-apple-system"/>
              </a:rPr>
              <a:t>发展出推论出随机森林的</a:t>
            </a:r>
            <a:r>
              <a:rPr lang="zh-CN" altLang="en-US" dirty="0">
                <a:solidFill>
                  <a:schemeClr val="bg1"/>
                </a:solidFill>
                <a:latin typeface="-apple-system"/>
              </a:rPr>
              <a:t>算法</a:t>
            </a:r>
            <a:r>
              <a:rPr lang="zh-CN" altLang="en-US" b="0" i="0" dirty="0">
                <a:solidFill>
                  <a:schemeClr val="bg1"/>
                </a:solidFill>
                <a:effectLst/>
                <a:latin typeface="-apple-system"/>
              </a:rPr>
              <a:t>。随机森林在过去几年一直是新兴的机器学习技术。它是基于非线性的决策树模型，通常能够提供准确的结果。然而，随机森林大多是黑盒子，经常难以解读和充分理解。</a:t>
            </a:r>
            <a:endParaRPr lang="zh-CN" altLang="en-US" dirty="0">
              <a:solidFill>
                <a:schemeClr val="bg1"/>
              </a:solidFill>
            </a:endParaRPr>
          </a:p>
        </p:txBody>
      </p:sp>
      <p:pic>
        <p:nvPicPr>
          <p:cNvPr id="5" name="图片 4">
            <a:extLst>
              <a:ext uri="{FF2B5EF4-FFF2-40B4-BE49-F238E27FC236}">
                <a16:creationId xmlns:a16="http://schemas.microsoft.com/office/drawing/2014/main" id="{85BAC3F7-C403-4CD2-A0D3-5A31D3557D57}"/>
              </a:ext>
            </a:extLst>
          </p:cNvPr>
          <p:cNvPicPr>
            <a:picLocks noChangeAspect="1"/>
          </p:cNvPicPr>
          <p:nvPr/>
        </p:nvPicPr>
        <p:blipFill>
          <a:blip r:embed="rId3"/>
          <a:stretch>
            <a:fillRect/>
          </a:stretch>
        </p:blipFill>
        <p:spPr>
          <a:xfrm>
            <a:off x="6907021" y="1708636"/>
            <a:ext cx="4562508" cy="2833708"/>
          </a:xfrm>
          <a:prstGeom prst="rect">
            <a:avLst/>
          </a:prstGeom>
        </p:spPr>
      </p:pic>
      <p:sp>
        <p:nvSpPr>
          <p:cNvPr id="13" name="矩形 12">
            <a:extLst>
              <a:ext uri="{FF2B5EF4-FFF2-40B4-BE49-F238E27FC236}">
                <a16:creationId xmlns:a16="http://schemas.microsoft.com/office/drawing/2014/main" id="{4AC18621-32E7-42D4-A4B3-EFC23FB97C97}"/>
              </a:ext>
            </a:extLst>
          </p:cNvPr>
          <p:cNvSpPr/>
          <p:nvPr/>
        </p:nvSpPr>
        <p:spPr>
          <a:xfrm flipV="1">
            <a:off x="365087" y="4156815"/>
            <a:ext cx="5650702" cy="1617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4D903B7B-4925-4FF8-ADFE-0A5E6921C876}"/>
              </a:ext>
            </a:extLst>
          </p:cNvPr>
          <p:cNvSpPr txBox="1"/>
          <p:nvPr/>
        </p:nvSpPr>
        <p:spPr>
          <a:xfrm>
            <a:off x="462589" y="4523385"/>
            <a:ext cx="5306508" cy="2031325"/>
          </a:xfrm>
          <a:prstGeom prst="rect">
            <a:avLst/>
          </a:prstGeom>
          <a:noFill/>
        </p:spPr>
        <p:txBody>
          <a:bodyPr wrap="square">
            <a:spAutoFit/>
          </a:bodyPr>
          <a:lstStyle/>
          <a:p>
            <a:r>
              <a:rPr lang="zh-CN" altLang="en-US" b="0" i="0" dirty="0">
                <a:solidFill>
                  <a:schemeClr val="bg1"/>
                </a:solidFill>
                <a:effectLst/>
                <a:latin typeface="-apple-system"/>
              </a:rPr>
              <a:t>决策树模型是一种描述对实例进行分类的树形结构</a:t>
            </a:r>
            <a:r>
              <a:rPr lang="en-US" altLang="zh-CN" b="0" i="0" dirty="0">
                <a:solidFill>
                  <a:schemeClr val="bg1"/>
                </a:solidFill>
                <a:effectLst/>
                <a:latin typeface="-apple-system"/>
              </a:rPr>
              <a:t>. </a:t>
            </a:r>
            <a:r>
              <a:rPr lang="zh-CN" altLang="en-US" b="0" i="0" dirty="0">
                <a:solidFill>
                  <a:schemeClr val="bg1"/>
                </a:solidFill>
                <a:effectLst/>
                <a:latin typeface="-apple-system"/>
              </a:rPr>
              <a:t>决策树由结点和有向边组成</a:t>
            </a:r>
            <a:r>
              <a:rPr lang="en-US" altLang="zh-CN" b="0" i="0" dirty="0">
                <a:solidFill>
                  <a:schemeClr val="bg1"/>
                </a:solidFill>
                <a:effectLst/>
                <a:latin typeface="-apple-system"/>
              </a:rPr>
              <a:t>. </a:t>
            </a:r>
            <a:r>
              <a:rPr lang="zh-CN" altLang="en-US" b="0" i="0" dirty="0">
                <a:solidFill>
                  <a:schemeClr val="bg1"/>
                </a:solidFill>
                <a:effectLst/>
                <a:latin typeface="-apple-system"/>
              </a:rPr>
              <a:t>结点有两种类型</a:t>
            </a:r>
            <a:r>
              <a:rPr lang="en-US" altLang="zh-CN" b="0" i="0" dirty="0">
                <a:solidFill>
                  <a:schemeClr val="bg1"/>
                </a:solidFill>
                <a:effectLst/>
                <a:latin typeface="-apple-system"/>
              </a:rPr>
              <a:t>: </a:t>
            </a:r>
            <a:r>
              <a:rPr lang="zh-CN" altLang="en-US" b="0" i="0" dirty="0">
                <a:solidFill>
                  <a:schemeClr val="bg1"/>
                </a:solidFill>
                <a:effectLst/>
                <a:latin typeface="-apple-system"/>
              </a:rPr>
              <a:t>内部结点和叶节点</a:t>
            </a:r>
            <a:r>
              <a:rPr lang="en-US" altLang="zh-CN" b="0" i="0" dirty="0">
                <a:solidFill>
                  <a:schemeClr val="bg1"/>
                </a:solidFill>
                <a:effectLst/>
                <a:latin typeface="-apple-system"/>
              </a:rPr>
              <a:t>. </a:t>
            </a:r>
            <a:r>
              <a:rPr lang="zh-CN" altLang="en-US" b="0" i="0" dirty="0">
                <a:solidFill>
                  <a:schemeClr val="bg1"/>
                </a:solidFill>
                <a:effectLst/>
                <a:latin typeface="-apple-system"/>
              </a:rPr>
              <a:t>内部节点表示一个特征或属性</a:t>
            </a:r>
            <a:r>
              <a:rPr lang="en-US" altLang="zh-CN" b="0" i="0" dirty="0">
                <a:solidFill>
                  <a:schemeClr val="bg1"/>
                </a:solidFill>
                <a:effectLst/>
                <a:latin typeface="-apple-system"/>
              </a:rPr>
              <a:t>, </a:t>
            </a:r>
            <a:r>
              <a:rPr lang="zh-CN" altLang="en-US" b="0" i="0" dirty="0">
                <a:solidFill>
                  <a:schemeClr val="bg1"/>
                </a:solidFill>
                <a:effectLst/>
                <a:latin typeface="-apple-system"/>
              </a:rPr>
              <a:t>叶节点表示一个类</a:t>
            </a:r>
            <a:r>
              <a:rPr lang="en-US" altLang="zh-CN" b="0" i="0" dirty="0">
                <a:solidFill>
                  <a:schemeClr val="bg1"/>
                </a:solidFill>
                <a:effectLst/>
                <a:latin typeface="-apple-system"/>
              </a:rPr>
              <a:t>.  </a:t>
            </a:r>
          </a:p>
          <a:p>
            <a:r>
              <a:rPr lang="zh-CN" altLang="en-US" b="0" i="0" dirty="0">
                <a:solidFill>
                  <a:schemeClr val="bg1"/>
                </a:solidFill>
                <a:effectLst/>
                <a:latin typeface="-apple-system"/>
              </a:rPr>
              <a:t>决策树</a:t>
            </a:r>
            <a:r>
              <a:rPr lang="en-US" altLang="zh-CN" b="0" i="0" dirty="0">
                <a:solidFill>
                  <a:schemeClr val="bg1"/>
                </a:solidFill>
                <a:effectLst/>
                <a:latin typeface="-apple-system"/>
              </a:rPr>
              <a:t>(Decision Tree),</a:t>
            </a:r>
            <a:r>
              <a:rPr lang="zh-CN" altLang="en-US" b="0" i="0" dirty="0">
                <a:solidFill>
                  <a:schemeClr val="bg1"/>
                </a:solidFill>
                <a:effectLst/>
                <a:latin typeface="-apple-system"/>
              </a:rPr>
              <a:t>又称为判定树</a:t>
            </a:r>
            <a:r>
              <a:rPr lang="en-US" altLang="zh-CN" b="0" i="0" dirty="0">
                <a:solidFill>
                  <a:schemeClr val="bg1"/>
                </a:solidFill>
                <a:effectLst/>
                <a:latin typeface="-apple-system"/>
              </a:rPr>
              <a:t>, </a:t>
            </a:r>
            <a:r>
              <a:rPr lang="zh-CN" altLang="en-US" b="0" i="0" dirty="0">
                <a:solidFill>
                  <a:schemeClr val="bg1"/>
                </a:solidFill>
                <a:effectLst/>
                <a:latin typeface="-apple-system"/>
              </a:rPr>
              <a:t>是一种以树结构</a:t>
            </a:r>
            <a:r>
              <a:rPr lang="en-US" altLang="zh-CN" b="0" i="0" dirty="0">
                <a:solidFill>
                  <a:schemeClr val="bg1"/>
                </a:solidFill>
                <a:effectLst/>
                <a:latin typeface="-apple-system"/>
              </a:rPr>
              <a:t>(</a:t>
            </a:r>
            <a:r>
              <a:rPr lang="zh-CN" altLang="en-US" b="0" i="0" dirty="0">
                <a:solidFill>
                  <a:schemeClr val="bg1"/>
                </a:solidFill>
                <a:effectLst/>
                <a:latin typeface="-apple-system"/>
              </a:rPr>
              <a:t>包括二叉树和多叉树</a:t>
            </a:r>
            <a:r>
              <a:rPr lang="en-US" altLang="zh-CN" b="0" i="0" dirty="0">
                <a:solidFill>
                  <a:schemeClr val="bg1"/>
                </a:solidFill>
                <a:effectLst/>
                <a:latin typeface="-apple-system"/>
              </a:rPr>
              <a:t>)</a:t>
            </a:r>
            <a:r>
              <a:rPr lang="zh-CN" altLang="en-US" b="0" i="0" dirty="0">
                <a:solidFill>
                  <a:schemeClr val="bg1"/>
                </a:solidFill>
                <a:effectLst/>
                <a:latin typeface="-apple-system"/>
              </a:rPr>
              <a:t>形式表达的预测分析模型</a:t>
            </a:r>
            <a:r>
              <a:rPr lang="en-US" altLang="zh-CN" b="0" i="0" dirty="0">
                <a:solidFill>
                  <a:schemeClr val="bg1"/>
                </a:solidFill>
                <a:effectLst/>
                <a:latin typeface="-apple-system"/>
              </a:rPr>
              <a:t>.</a:t>
            </a:r>
          </a:p>
          <a:p>
            <a:endParaRPr lang="zh-CN" altLang="en-US" dirty="0">
              <a:solidFill>
                <a:schemeClr val="bg1"/>
              </a:solidFill>
            </a:endParaRPr>
          </a:p>
        </p:txBody>
      </p:sp>
      <p:sp>
        <p:nvSpPr>
          <p:cNvPr id="16" name="文本框 15">
            <a:extLst>
              <a:ext uri="{FF2B5EF4-FFF2-40B4-BE49-F238E27FC236}">
                <a16:creationId xmlns:a16="http://schemas.microsoft.com/office/drawing/2014/main" id="{1D44FAF7-386E-4298-84FB-C6DC7E56718D}"/>
              </a:ext>
            </a:extLst>
          </p:cNvPr>
          <p:cNvSpPr txBox="1"/>
          <p:nvPr/>
        </p:nvSpPr>
        <p:spPr>
          <a:xfrm>
            <a:off x="6523322" y="4938882"/>
            <a:ext cx="5055869" cy="1200329"/>
          </a:xfrm>
          <a:prstGeom prst="rect">
            <a:avLst/>
          </a:prstGeom>
          <a:noFill/>
        </p:spPr>
        <p:txBody>
          <a:bodyPr wrap="square">
            <a:spAutoFit/>
          </a:bodyPr>
          <a:lstStyle/>
          <a:p>
            <a:pPr algn="l">
              <a:buFont typeface="Arial" panose="020B0604020202020204" pitchFamily="34" charset="0"/>
              <a:buChar char="•"/>
            </a:pPr>
            <a:r>
              <a:rPr lang="zh-CN" altLang="en-US" b="0" i="0" dirty="0">
                <a:effectLst/>
                <a:latin typeface="-apple-system"/>
              </a:rPr>
              <a:t>特征选择</a:t>
            </a:r>
          </a:p>
          <a:p>
            <a:pPr algn="l">
              <a:buFont typeface="Arial" panose="020B0604020202020204" pitchFamily="34" charset="0"/>
              <a:buChar char="•"/>
            </a:pPr>
            <a:r>
              <a:rPr lang="zh-CN" altLang="en-US" b="0" i="0" dirty="0">
                <a:effectLst/>
                <a:latin typeface="-apple-system"/>
              </a:rPr>
              <a:t>决策树生成</a:t>
            </a:r>
            <a:r>
              <a:rPr lang="en-US" altLang="zh-CN" b="0" i="0" dirty="0">
                <a:effectLst/>
                <a:latin typeface="-apple-system"/>
              </a:rPr>
              <a:t>: </a:t>
            </a:r>
            <a:r>
              <a:rPr lang="zh-CN" altLang="en-US" b="0" i="0" dirty="0">
                <a:effectLst/>
                <a:latin typeface="-apple-system"/>
              </a:rPr>
              <a:t>递归结构</a:t>
            </a:r>
            <a:r>
              <a:rPr lang="en-US" altLang="zh-CN" b="0" i="0" dirty="0">
                <a:effectLst/>
                <a:latin typeface="-apple-system"/>
              </a:rPr>
              <a:t>, </a:t>
            </a:r>
            <a:r>
              <a:rPr lang="zh-CN" altLang="en-US" b="0" i="0" dirty="0">
                <a:effectLst/>
                <a:latin typeface="-apple-system"/>
              </a:rPr>
              <a:t>对应于模型的局部最优</a:t>
            </a:r>
          </a:p>
          <a:p>
            <a:pPr algn="l">
              <a:buFont typeface="Arial" panose="020B0604020202020204" pitchFamily="34" charset="0"/>
              <a:buChar char="•"/>
            </a:pPr>
            <a:r>
              <a:rPr lang="zh-CN" altLang="en-US" b="0" i="0" dirty="0">
                <a:effectLst/>
                <a:latin typeface="-apple-system"/>
              </a:rPr>
              <a:t>决策树剪枝</a:t>
            </a:r>
            <a:r>
              <a:rPr lang="en-US" altLang="zh-CN" b="0" i="0" dirty="0">
                <a:effectLst/>
                <a:latin typeface="-apple-system"/>
              </a:rPr>
              <a:t>: </a:t>
            </a:r>
            <a:r>
              <a:rPr lang="zh-CN" altLang="en-US" b="0" i="0" dirty="0">
                <a:effectLst/>
                <a:latin typeface="-apple-system"/>
              </a:rPr>
              <a:t>缩小树结构规模</a:t>
            </a:r>
            <a:r>
              <a:rPr lang="en-US" altLang="zh-CN" b="0" i="0" dirty="0">
                <a:effectLst/>
                <a:latin typeface="-apple-system"/>
              </a:rPr>
              <a:t>, </a:t>
            </a:r>
            <a:r>
              <a:rPr lang="zh-CN" altLang="en-US" b="0" i="0" dirty="0">
                <a:effectLst/>
                <a:latin typeface="-apple-system"/>
              </a:rPr>
              <a:t>缓解过拟合</a:t>
            </a:r>
            <a:r>
              <a:rPr lang="en-US" altLang="zh-CN" b="0" i="0" dirty="0">
                <a:effectLst/>
                <a:latin typeface="-apple-system"/>
              </a:rPr>
              <a:t>, </a:t>
            </a:r>
            <a:r>
              <a:rPr lang="zh-CN" altLang="en-US" b="0" i="0" dirty="0">
                <a:effectLst/>
                <a:latin typeface="-apple-system"/>
              </a:rPr>
              <a:t>对应于模型的全局选择</a:t>
            </a:r>
          </a:p>
        </p:txBody>
      </p:sp>
    </p:spTree>
    <p:extLst>
      <p:ext uri="{BB962C8B-B14F-4D97-AF65-F5344CB8AC3E}">
        <p14:creationId xmlns:p14="http://schemas.microsoft.com/office/powerpoint/2010/main" val="235665666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a:extLst>
              <a:ext uri="{FF2B5EF4-FFF2-40B4-BE49-F238E27FC236}">
                <a16:creationId xmlns:a16="http://schemas.microsoft.com/office/drawing/2014/main" id="{2B9C4899-F7ED-4A54-800A-B77956CEBC57}"/>
              </a:ext>
            </a:extLst>
          </p:cNvPr>
          <p:cNvSpPr/>
          <p:nvPr/>
        </p:nvSpPr>
        <p:spPr>
          <a:xfrm>
            <a:off x="3811493" y="618875"/>
            <a:ext cx="4247509" cy="857774"/>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841397" y="638424"/>
            <a:ext cx="6276384"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决策树</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3" name="文本框 12">
            <a:extLst>
              <a:ext uri="{FF2B5EF4-FFF2-40B4-BE49-F238E27FC236}">
                <a16:creationId xmlns:a16="http://schemas.microsoft.com/office/drawing/2014/main" id="{54637A63-D408-4B4C-B065-7D8D07C00FE7}"/>
              </a:ext>
            </a:extLst>
          </p:cNvPr>
          <p:cNvSpPr txBox="1"/>
          <p:nvPr/>
        </p:nvSpPr>
        <p:spPr>
          <a:xfrm>
            <a:off x="267630" y="6119903"/>
            <a:ext cx="5122517" cy="307777"/>
          </a:xfrm>
          <a:prstGeom prst="rect">
            <a:avLst/>
          </a:prstGeom>
          <a:noFill/>
        </p:spPr>
        <p:txBody>
          <a:bodyPr wrap="square">
            <a:spAutoFit/>
          </a:bodyPr>
          <a:lstStyle/>
          <a:p>
            <a:r>
              <a:rPr lang="zh-CN" altLang="en-US" sz="1400" dirty="0"/>
              <a:t>详细参考：</a:t>
            </a:r>
            <a:r>
              <a:rPr lang="en-US" altLang="zh-CN" sz="1400" dirty="0"/>
              <a:t>https://blog.csdn.net/xsqlx/article/details/51120485</a:t>
            </a:r>
            <a:endParaRPr lang="zh-CN" altLang="en-US" sz="1400" dirty="0"/>
          </a:p>
        </p:txBody>
      </p:sp>
      <p:sp>
        <p:nvSpPr>
          <p:cNvPr id="11" name="文本框 47">
            <a:extLst>
              <a:ext uri="{FF2B5EF4-FFF2-40B4-BE49-F238E27FC236}">
                <a16:creationId xmlns:a16="http://schemas.microsoft.com/office/drawing/2014/main" id="{8812DCE7-74DF-4129-ACB2-49031FB5F5A6}"/>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投篮率预测与权重</a:t>
            </a:r>
          </a:p>
        </p:txBody>
      </p:sp>
      <p:sp>
        <p:nvSpPr>
          <p:cNvPr id="12" name="文本框 11">
            <a:extLst>
              <a:ext uri="{FF2B5EF4-FFF2-40B4-BE49-F238E27FC236}">
                <a16:creationId xmlns:a16="http://schemas.microsoft.com/office/drawing/2014/main" id="{5DC74BAC-E85C-41E0-8A6A-87238D1BAC0E}"/>
              </a:ext>
            </a:extLst>
          </p:cNvPr>
          <p:cNvSpPr txBox="1"/>
          <p:nvPr/>
        </p:nvSpPr>
        <p:spPr>
          <a:xfrm>
            <a:off x="267630" y="2011385"/>
            <a:ext cx="5778301" cy="923330"/>
          </a:xfrm>
          <a:prstGeom prst="rect">
            <a:avLst/>
          </a:prstGeom>
          <a:noFill/>
        </p:spPr>
        <p:txBody>
          <a:bodyPr wrap="square">
            <a:spAutoFit/>
          </a:bodyPr>
          <a:lstStyle/>
          <a:p>
            <a:r>
              <a:rPr lang="zh-CN" altLang="en-US" b="0" i="0" dirty="0">
                <a:solidFill>
                  <a:srgbClr val="4D4D4D"/>
                </a:solidFill>
                <a:effectLst/>
                <a:latin typeface="-apple-system"/>
              </a:rPr>
              <a:t>在决策树构建的过程中，我们需要一个衡量标准来确定每次数据划分所带来的收益，这个标准就是信息熵</a:t>
            </a:r>
            <a:r>
              <a:rPr lang="zh-CN" altLang="en-US" dirty="0">
                <a:solidFill>
                  <a:srgbClr val="4D4D4D"/>
                </a:solidFill>
                <a:latin typeface="-apple-system"/>
              </a:rPr>
              <a:t>，</a:t>
            </a:r>
            <a:r>
              <a:rPr lang="zh-CN" altLang="en-US" b="0" i="0" dirty="0">
                <a:solidFill>
                  <a:srgbClr val="4D4D4D"/>
                </a:solidFill>
                <a:effectLst/>
                <a:latin typeface="-apple-system"/>
              </a:rPr>
              <a:t>在信息论中，熵是用来度量系统的不确定程度的。</a:t>
            </a:r>
            <a:endParaRPr lang="zh-CN" altLang="en-US" dirty="0"/>
          </a:p>
        </p:txBody>
      </p:sp>
      <p:sp>
        <p:nvSpPr>
          <p:cNvPr id="15" name="文本框 14">
            <a:extLst>
              <a:ext uri="{FF2B5EF4-FFF2-40B4-BE49-F238E27FC236}">
                <a16:creationId xmlns:a16="http://schemas.microsoft.com/office/drawing/2014/main" id="{2FDD53C0-FFEC-46F7-B286-B2FD8DA19DA0}"/>
              </a:ext>
            </a:extLst>
          </p:cNvPr>
          <p:cNvSpPr txBox="1"/>
          <p:nvPr/>
        </p:nvSpPr>
        <p:spPr>
          <a:xfrm>
            <a:off x="349691" y="3775437"/>
            <a:ext cx="5256473" cy="646331"/>
          </a:xfrm>
          <a:prstGeom prst="rect">
            <a:avLst/>
          </a:prstGeom>
          <a:noFill/>
        </p:spPr>
        <p:txBody>
          <a:bodyPr wrap="square">
            <a:spAutoFit/>
          </a:bodyPr>
          <a:lstStyle/>
          <a:p>
            <a:r>
              <a:rPr lang="zh-CN" altLang="en-US" i="0" dirty="0">
                <a:solidFill>
                  <a:srgbClr val="ED6D4F"/>
                </a:solidFill>
                <a:effectLst/>
                <a:latin typeface="微软雅黑" panose="020B0503020204020204" pitchFamily="34" charset="-122"/>
                <a:ea typeface="微软雅黑" panose="020B0503020204020204" pitchFamily="34" charset="-122"/>
              </a:rPr>
              <a:t>条件熵</a:t>
            </a:r>
            <a:r>
              <a:rPr lang="en-US" altLang="zh-CN" i="0" dirty="0">
                <a:solidFill>
                  <a:srgbClr val="ED6D4F"/>
                </a:solidFill>
                <a:effectLst/>
                <a:latin typeface="微软雅黑" panose="020B0503020204020204" pitchFamily="34" charset="-122"/>
                <a:ea typeface="微软雅黑" panose="020B0503020204020204" pitchFamily="34" charset="-122"/>
              </a:rPr>
              <a:t>H(Y|X)</a:t>
            </a:r>
            <a:r>
              <a:rPr lang="zh-CN" altLang="en-US" i="0" dirty="0">
                <a:solidFill>
                  <a:srgbClr val="ED6D4F"/>
                </a:solidFill>
                <a:effectLst/>
                <a:latin typeface="微软雅黑" panose="020B0503020204020204" pitchFamily="34" charset="-122"/>
                <a:ea typeface="微软雅黑" panose="020B0503020204020204" pitchFamily="34" charset="-122"/>
              </a:rPr>
              <a:t>是衡量在随机变量</a:t>
            </a:r>
            <a:r>
              <a:rPr lang="en-US" altLang="zh-CN" i="0" dirty="0">
                <a:solidFill>
                  <a:srgbClr val="ED6D4F"/>
                </a:solidFill>
                <a:effectLst/>
                <a:latin typeface="微软雅黑" panose="020B0503020204020204" pitchFamily="34" charset="-122"/>
                <a:ea typeface="微软雅黑" panose="020B0503020204020204" pitchFamily="34" charset="-122"/>
              </a:rPr>
              <a:t>X</a:t>
            </a:r>
            <a:r>
              <a:rPr lang="zh-CN" altLang="en-US" i="0" dirty="0">
                <a:solidFill>
                  <a:srgbClr val="ED6D4F"/>
                </a:solidFill>
                <a:effectLst/>
                <a:latin typeface="微软雅黑" panose="020B0503020204020204" pitchFamily="34" charset="-122"/>
                <a:ea typeface="微软雅黑" panose="020B0503020204020204" pitchFamily="34" charset="-122"/>
              </a:rPr>
              <a:t>已经确定的条件下，</a:t>
            </a:r>
            <a:r>
              <a:rPr lang="en-US" altLang="zh-CN" i="0" dirty="0">
                <a:solidFill>
                  <a:srgbClr val="ED6D4F"/>
                </a:solidFill>
                <a:effectLst/>
                <a:latin typeface="微软雅黑" panose="020B0503020204020204" pitchFamily="34" charset="-122"/>
                <a:ea typeface="微软雅黑" panose="020B0503020204020204" pitchFamily="34" charset="-122"/>
              </a:rPr>
              <a:t>Y</a:t>
            </a:r>
            <a:r>
              <a:rPr lang="zh-CN" altLang="en-US" i="0" dirty="0">
                <a:solidFill>
                  <a:srgbClr val="ED6D4F"/>
                </a:solidFill>
                <a:effectLst/>
                <a:latin typeface="微软雅黑" panose="020B0503020204020204" pitchFamily="34" charset="-122"/>
                <a:ea typeface="微软雅黑" panose="020B0503020204020204" pitchFamily="34" charset="-122"/>
              </a:rPr>
              <a:t>取值的不确定性。</a:t>
            </a:r>
            <a:endParaRPr lang="zh-CN" altLang="en-US" dirty="0">
              <a:solidFill>
                <a:srgbClr val="ED6D4F"/>
              </a:solidFill>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6F3A20A8-9D15-46B9-8359-CC1939474F26}"/>
              </a:ext>
            </a:extLst>
          </p:cNvPr>
          <p:cNvPicPr>
            <a:picLocks noChangeAspect="1"/>
          </p:cNvPicPr>
          <p:nvPr/>
        </p:nvPicPr>
        <p:blipFill>
          <a:blip r:embed="rId3"/>
          <a:stretch>
            <a:fillRect/>
          </a:stretch>
        </p:blipFill>
        <p:spPr>
          <a:xfrm>
            <a:off x="1109245" y="4546244"/>
            <a:ext cx="3003303" cy="1003867"/>
          </a:xfrm>
          <a:prstGeom prst="rect">
            <a:avLst/>
          </a:prstGeom>
        </p:spPr>
      </p:pic>
      <p:sp>
        <p:nvSpPr>
          <p:cNvPr id="19" name="文本框 18">
            <a:extLst>
              <a:ext uri="{FF2B5EF4-FFF2-40B4-BE49-F238E27FC236}">
                <a16:creationId xmlns:a16="http://schemas.microsoft.com/office/drawing/2014/main" id="{F0C8BFA4-8C88-4D13-96C9-55E665997B93}"/>
              </a:ext>
            </a:extLst>
          </p:cNvPr>
          <p:cNvSpPr txBox="1"/>
          <p:nvPr/>
        </p:nvSpPr>
        <p:spPr>
          <a:xfrm>
            <a:off x="6257241" y="2001465"/>
            <a:ext cx="5778301" cy="923330"/>
          </a:xfrm>
          <a:prstGeom prst="rect">
            <a:avLst/>
          </a:prstGeom>
          <a:noFill/>
        </p:spPr>
        <p:txBody>
          <a:bodyPr wrap="square">
            <a:spAutoFit/>
          </a:bodyPr>
          <a:lstStyle/>
          <a:p>
            <a:pPr algn="l"/>
            <a:r>
              <a:rPr lang="zh-CN" altLang="en-US" b="1" i="0" dirty="0">
                <a:solidFill>
                  <a:srgbClr val="ED6D4F"/>
                </a:solidFill>
                <a:effectLst/>
                <a:latin typeface="PingFang SC"/>
              </a:rPr>
              <a:t>信息增益</a:t>
            </a:r>
            <a:r>
              <a:rPr lang="en-US" altLang="zh-CN" b="1" i="0" dirty="0">
                <a:solidFill>
                  <a:srgbClr val="ED6D4F"/>
                </a:solidFill>
                <a:effectLst/>
                <a:latin typeface="PingFang SC"/>
              </a:rPr>
              <a:t>(information gain)</a:t>
            </a:r>
          </a:p>
          <a:p>
            <a:pPr algn="l"/>
            <a:r>
              <a:rPr lang="zh-CN" altLang="en-US" b="0" i="0" dirty="0">
                <a:solidFill>
                  <a:srgbClr val="4D4D4D"/>
                </a:solidFill>
                <a:effectLst/>
                <a:latin typeface="-apple-system"/>
              </a:rPr>
              <a:t>有了熵和条件熵还不够，我们的目的是减少熵，为此引入了信息增益。</a:t>
            </a:r>
          </a:p>
        </p:txBody>
      </p:sp>
      <p:pic>
        <p:nvPicPr>
          <p:cNvPr id="7" name="图片 6">
            <a:extLst>
              <a:ext uri="{FF2B5EF4-FFF2-40B4-BE49-F238E27FC236}">
                <a16:creationId xmlns:a16="http://schemas.microsoft.com/office/drawing/2014/main" id="{8961A6F6-B478-4F1B-BA1A-2ECF47817E91}"/>
              </a:ext>
            </a:extLst>
          </p:cNvPr>
          <p:cNvPicPr>
            <a:picLocks noChangeAspect="1"/>
          </p:cNvPicPr>
          <p:nvPr/>
        </p:nvPicPr>
        <p:blipFill>
          <a:blip r:embed="rId4"/>
          <a:stretch>
            <a:fillRect/>
          </a:stretch>
        </p:blipFill>
        <p:spPr>
          <a:xfrm>
            <a:off x="1455023" y="2892557"/>
            <a:ext cx="2356470" cy="758404"/>
          </a:xfrm>
          <a:prstGeom prst="rect">
            <a:avLst/>
          </a:prstGeom>
        </p:spPr>
      </p:pic>
      <p:pic>
        <p:nvPicPr>
          <p:cNvPr id="8" name="图片 7">
            <a:extLst>
              <a:ext uri="{FF2B5EF4-FFF2-40B4-BE49-F238E27FC236}">
                <a16:creationId xmlns:a16="http://schemas.microsoft.com/office/drawing/2014/main" id="{FAE3E155-5B9C-46D0-B46C-8B6AFBCAAD46}"/>
              </a:ext>
            </a:extLst>
          </p:cNvPr>
          <p:cNvPicPr>
            <a:picLocks noChangeAspect="1"/>
          </p:cNvPicPr>
          <p:nvPr/>
        </p:nvPicPr>
        <p:blipFill>
          <a:blip r:embed="rId5"/>
          <a:stretch>
            <a:fillRect/>
          </a:stretch>
        </p:blipFill>
        <p:spPr>
          <a:xfrm>
            <a:off x="7198012" y="2948593"/>
            <a:ext cx="3231660" cy="646331"/>
          </a:xfrm>
          <a:prstGeom prst="rect">
            <a:avLst/>
          </a:prstGeom>
        </p:spPr>
      </p:pic>
      <p:sp>
        <p:nvSpPr>
          <p:cNvPr id="23" name="文本框 22">
            <a:extLst>
              <a:ext uri="{FF2B5EF4-FFF2-40B4-BE49-F238E27FC236}">
                <a16:creationId xmlns:a16="http://schemas.microsoft.com/office/drawing/2014/main" id="{B5FC9716-49D6-4CBF-BD8B-8153F86C9E4D}"/>
              </a:ext>
            </a:extLst>
          </p:cNvPr>
          <p:cNvSpPr txBox="1"/>
          <p:nvPr/>
        </p:nvSpPr>
        <p:spPr>
          <a:xfrm>
            <a:off x="6295633" y="3690332"/>
            <a:ext cx="5546676" cy="2585323"/>
          </a:xfrm>
          <a:prstGeom prst="rect">
            <a:avLst/>
          </a:prstGeom>
          <a:noFill/>
        </p:spPr>
        <p:txBody>
          <a:bodyPr wrap="square">
            <a:spAutoFit/>
          </a:bodyPr>
          <a:lstStyle/>
          <a:p>
            <a:r>
              <a:rPr lang="zh-CN" altLang="en-US" dirty="0"/>
              <a:t>上面 D 指代训练集。</a:t>
            </a:r>
            <a:endParaRPr lang="en-US" altLang="zh-CN" dirty="0"/>
          </a:p>
          <a:p>
            <a:r>
              <a:rPr lang="zh-CN" altLang="en-US" dirty="0"/>
              <a:t>H(D) 被称为经验熵。</a:t>
            </a:r>
            <a:endParaRPr lang="en-US" altLang="zh-CN" dirty="0"/>
          </a:p>
          <a:p>
            <a:r>
              <a:rPr lang="zh-CN" altLang="en-US" dirty="0"/>
              <a:t>H(D|A) 经验条件熵</a:t>
            </a:r>
            <a:endParaRPr lang="en-US" altLang="zh-CN" dirty="0"/>
          </a:p>
          <a:p>
            <a:r>
              <a:rPr lang="zh-CN" altLang="en-US" dirty="0"/>
              <a:t>g(D,A) A 对 D 的信息增益</a:t>
            </a:r>
            <a:endParaRPr lang="en-US" altLang="zh-CN" dirty="0"/>
          </a:p>
          <a:p>
            <a:r>
              <a:rPr lang="zh-CN" altLang="en-US" dirty="0"/>
              <a:t>H(D) 说明的是训练集合，分类的不确定程度。</a:t>
            </a:r>
            <a:endParaRPr lang="en-US" altLang="zh-CN" dirty="0"/>
          </a:p>
          <a:p>
            <a:r>
              <a:rPr lang="zh-CN" altLang="en-US" dirty="0"/>
              <a:t>H(D|A) 说明的是特征 A 选定条件下，训练集的分类不确定程度。</a:t>
            </a:r>
            <a:endParaRPr lang="en-US" altLang="zh-CN" dirty="0"/>
          </a:p>
          <a:p>
            <a:r>
              <a:rPr lang="zh-CN" altLang="en-US" dirty="0"/>
              <a:t>g(D,A) 说明的是选定特征 A 后，对于提升 D 的分类确定性有多少</a:t>
            </a:r>
          </a:p>
        </p:txBody>
      </p:sp>
      <p:sp>
        <p:nvSpPr>
          <p:cNvPr id="24" name="文本框 23">
            <a:extLst>
              <a:ext uri="{FF2B5EF4-FFF2-40B4-BE49-F238E27FC236}">
                <a16:creationId xmlns:a16="http://schemas.microsoft.com/office/drawing/2014/main" id="{EA55D6A9-AC2A-47D9-95FB-F566B1F53FF7}"/>
              </a:ext>
            </a:extLst>
          </p:cNvPr>
          <p:cNvSpPr txBox="1"/>
          <p:nvPr/>
        </p:nvSpPr>
        <p:spPr>
          <a:xfrm>
            <a:off x="6257241" y="6371063"/>
            <a:ext cx="6097604" cy="369332"/>
          </a:xfrm>
          <a:prstGeom prst="rect">
            <a:avLst/>
          </a:prstGeom>
          <a:noFill/>
        </p:spPr>
        <p:txBody>
          <a:bodyPr wrap="square">
            <a:spAutoFit/>
          </a:bodyPr>
          <a:lstStyle/>
          <a:p>
            <a:r>
              <a:rPr lang="zh-CN" altLang="en-US" b="1" i="0" dirty="0">
                <a:solidFill>
                  <a:srgbClr val="ED6D4F"/>
                </a:solidFill>
                <a:effectLst/>
                <a:latin typeface="-apple-system"/>
              </a:rPr>
              <a:t>我们构建决策树时，以信息增益最大的特征为基础。</a:t>
            </a:r>
            <a:endParaRPr lang="zh-CN" altLang="en-US" dirty="0">
              <a:solidFill>
                <a:srgbClr val="ED6D4F"/>
              </a:solidFill>
            </a:endParaRPr>
          </a:p>
        </p:txBody>
      </p:sp>
    </p:spTree>
    <p:extLst>
      <p:ext uri="{BB962C8B-B14F-4D97-AF65-F5344CB8AC3E}">
        <p14:creationId xmlns:p14="http://schemas.microsoft.com/office/powerpoint/2010/main" val="174015938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20376872-5073-4412-B4D3-408C48B820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95634" y="142043"/>
            <a:ext cx="8253273" cy="6189955"/>
          </a:xfrm>
          <a:prstGeom prst="rect">
            <a:avLst/>
          </a:prstGeom>
        </p:spPr>
      </p:pic>
      <p:sp>
        <p:nvSpPr>
          <p:cNvPr id="5" name="矩形 50">
            <a:extLst>
              <a:ext uri="{FF2B5EF4-FFF2-40B4-BE49-F238E27FC236}">
                <a16:creationId xmlns:a16="http://schemas.microsoft.com/office/drawing/2014/main" id="{27FEA32F-972F-4C67-BB93-781739454EE3}"/>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49">
            <a:extLst>
              <a:ext uri="{FF2B5EF4-FFF2-40B4-BE49-F238E27FC236}">
                <a16:creationId xmlns:a16="http://schemas.microsoft.com/office/drawing/2014/main" id="{CA4F10CA-E946-423D-8657-608E2FEB14EB}"/>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校徽">
            <a:extLst>
              <a:ext uri="{FF2B5EF4-FFF2-40B4-BE49-F238E27FC236}">
                <a16:creationId xmlns:a16="http://schemas.microsoft.com/office/drawing/2014/main" id="{0C04AA2C-1FFA-4D6C-83DD-A019B2ACD5FA}"/>
              </a:ext>
            </a:extLst>
          </p:cNvPr>
          <p:cNvPicPr>
            <a:picLocks noChangeAspect="1"/>
          </p:cNvPicPr>
          <p:nvPr/>
        </p:nvPicPr>
        <p:blipFill>
          <a:blip r:embed="rId3"/>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112492723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a:extLst>
              <a:ext uri="{FF2B5EF4-FFF2-40B4-BE49-F238E27FC236}">
                <a16:creationId xmlns:a16="http://schemas.microsoft.com/office/drawing/2014/main" id="{E71F8A46-92E6-45FE-AF72-9E81A47C30C2}"/>
              </a:ext>
            </a:extLst>
          </p:cNvPr>
          <p:cNvSpPr/>
          <p:nvPr/>
        </p:nvSpPr>
        <p:spPr>
          <a:xfrm>
            <a:off x="349690" y="1805459"/>
            <a:ext cx="5444717" cy="4191079"/>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33" name="Rectangle">
            <a:extLst>
              <a:ext uri="{FF2B5EF4-FFF2-40B4-BE49-F238E27FC236}">
                <a16:creationId xmlns:a16="http://schemas.microsoft.com/office/drawing/2014/main" id="{2B9C4899-F7ED-4A54-800A-B77956CEBC57}"/>
              </a:ext>
            </a:extLst>
          </p:cNvPr>
          <p:cNvSpPr/>
          <p:nvPr/>
        </p:nvSpPr>
        <p:spPr>
          <a:xfrm>
            <a:off x="3922176" y="652566"/>
            <a:ext cx="4247509" cy="857774"/>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841397" y="638424"/>
            <a:ext cx="6276384"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随机森林</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3" name="文本框 12">
            <a:extLst>
              <a:ext uri="{FF2B5EF4-FFF2-40B4-BE49-F238E27FC236}">
                <a16:creationId xmlns:a16="http://schemas.microsoft.com/office/drawing/2014/main" id="{54637A63-D408-4B4C-B065-7D8D07C00FE7}"/>
              </a:ext>
            </a:extLst>
          </p:cNvPr>
          <p:cNvSpPr txBox="1"/>
          <p:nvPr/>
        </p:nvSpPr>
        <p:spPr>
          <a:xfrm>
            <a:off x="267630" y="6119903"/>
            <a:ext cx="5122517" cy="307777"/>
          </a:xfrm>
          <a:prstGeom prst="rect">
            <a:avLst/>
          </a:prstGeom>
          <a:noFill/>
        </p:spPr>
        <p:txBody>
          <a:bodyPr wrap="square">
            <a:spAutoFit/>
          </a:bodyPr>
          <a:lstStyle/>
          <a:p>
            <a:r>
              <a:rPr lang="zh-CN" altLang="en-US" sz="1400" dirty="0"/>
              <a:t>详细参考：</a:t>
            </a:r>
            <a:r>
              <a:rPr lang="en-US" altLang="zh-CN" sz="1400" dirty="0"/>
              <a:t>https://www.jianshu.com/p/757ce349594c</a:t>
            </a:r>
            <a:endParaRPr lang="zh-CN" altLang="en-US" sz="1400" dirty="0"/>
          </a:p>
        </p:txBody>
      </p:sp>
      <p:sp>
        <p:nvSpPr>
          <p:cNvPr id="11" name="文本框 47">
            <a:extLst>
              <a:ext uri="{FF2B5EF4-FFF2-40B4-BE49-F238E27FC236}">
                <a16:creationId xmlns:a16="http://schemas.microsoft.com/office/drawing/2014/main" id="{8812DCE7-74DF-4129-ACB2-49031FB5F5A6}"/>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投篮率预测与权重</a:t>
            </a:r>
          </a:p>
        </p:txBody>
      </p:sp>
      <p:sp>
        <p:nvSpPr>
          <p:cNvPr id="17" name="文本框 16">
            <a:extLst>
              <a:ext uri="{FF2B5EF4-FFF2-40B4-BE49-F238E27FC236}">
                <a16:creationId xmlns:a16="http://schemas.microsoft.com/office/drawing/2014/main" id="{5B4E498C-4267-440F-BE12-6A22AF9370C5}"/>
              </a:ext>
            </a:extLst>
          </p:cNvPr>
          <p:cNvSpPr txBox="1"/>
          <p:nvPr/>
        </p:nvSpPr>
        <p:spPr>
          <a:xfrm>
            <a:off x="477164" y="1990289"/>
            <a:ext cx="5229506" cy="3693319"/>
          </a:xfrm>
          <a:prstGeom prst="rect">
            <a:avLst/>
          </a:prstGeom>
          <a:noFill/>
        </p:spPr>
        <p:txBody>
          <a:bodyPr wrap="square">
            <a:spAutoFit/>
          </a:bodyPr>
          <a:lstStyle/>
          <a:p>
            <a:pPr algn="l">
              <a:buFont typeface="Arial" panose="020B0604020202020204" pitchFamily="34" charset="0"/>
              <a:buChar char="•"/>
            </a:pPr>
            <a:r>
              <a:rPr lang="zh-CN" altLang="en-US" b="0" i="0" dirty="0">
                <a:solidFill>
                  <a:schemeClr val="bg1"/>
                </a:solidFill>
                <a:effectLst/>
                <a:latin typeface="pingfang SC"/>
              </a:rPr>
              <a:t>假设有</a:t>
            </a:r>
            <a:r>
              <a:rPr lang="en-US" altLang="zh-CN" b="0" i="0" dirty="0">
                <a:solidFill>
                  <a:schemeClr val="bg1"/>
                </a:solidFill>
                <a:effectLst/>
                <a:latin typeface="pingfang SC"/>
              </a:rPr>
              <a:t>M</a:t>
            </a:r>
            <a:r>
              <a:rPr lang="zh-CN" altLang="en-US" b="0" i="0" dirty="0">
                <a:solidFill>
                  <a:schemeClr val="bg1"/>
                </a:solidFill>
                <a:effectLst/>
                <a:latin typeface="pingfang SC"/>
              </a:rPr>
              <a:t>个样本，有放回的随机选择</a:t>
            </a:r>
            <a:r>
              <a:rPr lang="en-US" altLang="zh-CN" b="0" i="0" dirty="0">
                <a:solidFill>
                  <a:schemeClr val="bg1"/>
                </a:solidFill>
                <a:effectLst/>
                <a:latin typeface="pingfang SC"/>
              </a:rPr>
              <a:t>M</a:t>
            </a:r>
            <a:r>
              <a:rPr lang="zh-CN" altLang="en-US" b="0" i="0" dirty="0">
                <a:solidFill>
                  <a:schemeClr val="bg1"/>
                </a:solidFill>
                <a:effectLst/>
                <a:latin typeface="pingfang SC"/>
              </a:rPr>
              <a:t>个样本（每次随机选择一个放回后继续选）。</a:t>
            </a:r>
            <a:endParaRPr lang="en-US" altLang="zh-CN" b="0" i="0" dirty="0">
              <a:solidFill>
                <a:schemeClr val="bg1"/>
              </a:solidFill>
              <a:effectLst/>
              <a:latin typeface="pingfang SC"/>
            </a:endParaRPr>
          </a:p>
          <a:p>
            <a:pPr algn="l"/>
            <a:endParaRPr lang="zh-CN" altLang="en-US" b="0" i="0" dirty="0">
              <a:solidFill>
                <a:schemeClr val="bg1"/>
              </a:solidFill>
              <a:effectLst/>
              <a:latin typeface="pingfang SC"/>
            </a:endParaRPr>
          </a:p>
          <a:p>
            <a:pPr algn="l">
              <a:buFont typeface="Arial" panose="020B0604020202020204" pitchFamily="34" charset="0"/>
              <a:buChar char="•"/>
            </a:pPr>
            <a:r>
              <a:rPr lang="zh-CN" altLang="en-US" b="0" i="0" dirty="0">
                <a:solidFill>
                  <a:schemeClr val="bg1"/>
                </a:solidFill>
                <a:effectLst/>
                <a:latin typeface="pingfang SC"/>
              </a:rPr>
              <a:t>假设样本有</a:t>
            </a:r>
            <a:r>
              <a:rPr lang="en-US" altLang="zh-CN" b="0" i="0" dirty="0">
                <a:solidFill>
                  <a:schemeClr val="bg1"/>
                </a:solidFill>
                <a:effectLst/>
                <a:latin typeface="pingfang SC"/>
              </a:rPr>
              <a:t>N</a:t>
            </a:r>
            <a:r>
              <a:rPr lang="zh-CN" altLang="en-US" b="0" i="0" dirty="0">
                <a:solidFill>
                  <a:schemeClr val="bg1"/>
                </a:solidFill>
                <a:effectLst/>
                <a:latin typeface="pingfang SC"/>
              </a:rPr>
              <a:t>个特征，在决策时的每个节点需要分裂时，随机地从这</a:t>
            </a:r>
            <a:r>
              <a:rPr lang="en-US" altLang="zh-CN" b="0" i="0" dirty="0">
                <a:solidFill>
                  <a:schemeClr val="bg1"/>
                </a:solidFill>
                <a:effectLst/>
                <a:latin typeface="pingfang SC"/>
              </a:rPr>
              <a:t>N</a:t>
            </a:r>
            <a:r>
              <a:rPr lang="zh-CN" altLang="en-US" b="0" i="0" dirty="0">
                <a:solidFill>
                  <a:schemeClr val="bg1"/>
                </a:solidFill>
                <a:effectLst/>
                <a:latin typeface="pingfang SC"/>
              </a:rPr>
              <a:t>个特征中选取</a:t>
            </a:r>
            <a:r>
              <a:rPr lang="en-US" altLang="zh-CN" b="0" i="0" dirty="0">
                <a:solidFill>
                  <a:schemeClr val="bg1"/>
                </a:solidFill>
                <a:effectLst/>
                <a:latin typeface="pingfang SC"/>
              </a:rPr>
              <a:t>n</a:t>
            </a:r>
            <a:r>
              <a:rPr lang="zh-CN" altLang="en-US" b="0" i="0" dirty="0">
                <a:solidFill>
                  <a:schemeClr val="bg1"/>
                </a:solidFill>
                <a:effectLst/>
                <a:latin typeface="pingfang SC"/>
              </a:rPr>
              <a:t>个特征，满足</a:t>
            </a:r>
            <a:r>
              <a:rPr lang="en-US" altLang="zh-CN" b="0" i="0" dirty="0">
                <a:solidFill>
                  <a:schemeClr val="bg1"/>
                </a:solidFill>
                <a:effectLst/>
                <a:latin typeface="pingfang SC"/>
              </a:rPr>
              <a:t>n&lt;&lt;N</a:t>
            </a:r>
            <a:r>
              <a:rPr lang="zh-CN" altLang="en-US" b="0" i="0" dirty="0">
                <a:solidFill>
                  <a:schemeClr val="bg1"/>
                </a:solidFill>
                <a:effectLst/>
                <a:latin typeface="pingfang SC"/>
              </a:rPr>
              <a:t>，从这</a:t>
            </a:r>
            <a:r>
              <a:rPr lang="en-US" altLang="zh-CN" b="0" i="0" dirty="0">
                <a:solidFill>
                  <a:schemeClr val="bg1"/>
                </a:solidFill>
                <a:effectLst/>
                <a:latin typeface="pingfang SC"/>
              </a:rPr>
              <a:t>n</a:t>
            </a:r>
            <a:r>
              <a:rPr lang="zh-CN" altLang="en-US" b="0" i="0" dirty="0">
                <a:solidFill>
                  <a:schemeClr val="bg1"/>
                </a:solidFill>
                <a:effectLst/>
                <a:latin typeface="pingfang SC"/>
              </a:rPr>
              <a:t>个特征中选择特征进行节点分裂。</a:t>
            </a:r>
            <a:endParaRPr lang="en-US" altLang="zh-CN" b="0" i="0" dirty="0">
              <a:solidFill>
                <a:schemeClr val="bg1"/>
              </a:solidFill>
              <a:effectLst/>
              <a:latin typeface="pingfang SC"/>
            </a:endParaRPr>
          </a:p>
          <a:p>
            <a:pPr algn="l">
              <a:buFont typeface="Arial" panose="020B0604020202020204" pitchFamily="34" charset="0"/>
              <a:buChar char="•"/>
            </a:pPr>
            <a:endParaRPr lang="zh-CN" altLang="en-US" b="0" i="0" dirty="0">
              <a:solidFill>
                <a:schemeClr val="bg1"/>
              </a:solidFill>
              <a:effectLst/>
              <a:latin typeface="pingfang SC"/>
            </a:endParaRPr>
          </a:p>
          <a:p>
            <a:pPr algn="l">
              <a:buFont typeface="Arial" panose="020B0604020202020204" pitchFamily="34" charset="0"/>
              <a:buChar char="•"/>
            </a:pPr>
            <a:r>
              <a:rPr lang="zh-CN" altLang="en-US" b="0" i="0" dirty="0">
                <a:solidFill>
                  <a:schemeClr val="bg1"/>
                </a:solidFill>
                <a:effectLst/>
                <a:latin typeface="pingfang SC"/>
              </a:rPr>
              <a:t>基于抽样的</a:t>
            </a:r>
            <a:r>
              <a:rPr lang="en-US" altLang="zh-CN" b="0" i="0" dirty="0">
                <a:solidFill>
                  <a:schemeClr val="bg1"/>
                </a:solidFill>
                <a:effectLst/>
                <a:latin typeface="pingfang SC"/>
              </a:rPr>
              <a:t>M</a:t>
            </a:r>
            <a:r>
              <a:rPr lang="zh-CN" altLang="en-US" b="0" i="0" dirty="0">
                <a:solidFill>
                  <a:schemeClr val="bg1"/>
                </a:solidFill>
                <a:effectLst/>
                <a:latin typeface="pingfang SC"/>
              </a:rPr>
              <a:t>个样本</a:t>
            </a:r>
            <a:r>
              <a:rPr lang="en-US" altLang="zh-CN" b="0" i="0" dirty="0">
                <a:solidFill>
                  <a:schemeClr val="bg1"/>
                </a:solidFill>
                <a:effectLst/>
                <a:latin typeface="pingfang SC"/>
              </a:rPr>
              <a:t>n</a:t>
            </a:r>
            <a:r>
              <a:rPr lang="zh-CN" altLang="en-US" b="0" i="0" dirty="0">
                <a:solidFill>
                  <a:schemeClr val="bg1"/>
                </a:solidFill>
                <a:effectLst/>
                <a:latin typeface="pingfang SC"/>
              </a:rPr>
              <a:t>个特征按照节点分裂的方式构建决策树。 </a:t>
            </a:r>
            <a:endParaRPr lang="en-US" altLang="zh-CN" b="0" i="0" dirty="0">
              <a:solidFill>
                <a:schemeClr val="bg1"/>
              </a:solidFill>
              <a:effectLst/>
              <a:latin typeface="pingfang SC"/>
            </a:endParaRPr>
          </a:p>
          <a:p>
            <a:pPr algn="l">
              <a:buFont typeface="Arial" panose="020B0604020202020204" pitchFamily="34" charset="0"/>
              <a:buChar char="•"/>
            </a:pPr>
            <a:endParaRPr lang="zh-CN" altLang="en-US" b="0" i="0" dirty="0">
              <a:solidFill>
                <a:schemeClr val="bg1"/>
              </a:solidFill>
              <a:effectLst/>
              <a:latin typeface="pingfang SC"/>
            </a:endParaRPr>
          </a:p>
          <a:p>
            <a:pPr algn="l">
              <a:buFont typeface="Arial" panose="020B0604020202020204" pitchFamily="34" charset="0"/>
              <a:buChar char="•"/>
            </a:pPr>
            <a:r>
              <a:rPr lang="zh-CN" altLang="en-US" b="0" i="0" dirty="0">
                <a:solidFill>
                  <a:schemeClr val="bg1"/>
                </a:solidFill>
                <a:effectLst/>
                <a:latin typeface="pingfang SC"/>
              </a:rPr>
              <a:t>按照</a:t>
            </a:r>
            <a:r>
              <a:rPr lang="en-US" altLang="zh-CN" b="0" i="0" dirty="0">
                <a:solidFill>
                  <a:schemeClr val="bg1"/>
                </a:solidFill>
                <a:effectLst/>
                <a:latin typeface="pingfang SC"/>
              </a:rPr>
              <a:t>1~3</a:t>
            </a:r>
            <a:r>
              <a:rPr lang="zh-CN" altLang="en-US" b="0" i="0" dirty="0">
                <a:solidFill>
                  <a:schemeClr val="bg1"/>
                </a:solidFill>
                <a:effectLst/>
                <a:latin typeface="pingfang SC"/>
              </a:rPr>
              <a:t>步构建</a:t>
            </a:r>
            <a:r>
              <a:rPr lang="zh-CN" altLang="en-US" b="0" i="0" dirty="0">
                <a:solidFill>
                  <a:srgbClr val="FF0000"/>
                </a:solidFill>
                <a:effectLst/>
                <a:latin typeface="pingfang SC"/>
              </a:rPr>
              <a:t>大量决策树组成随机森林</a:t>
            </a:r>
            <a:r>
              <a:rPr lang="zh-CN" altLang="en-US" b="0" i="0" dirty="0">
                <a:solidFill>
                  <a:schemeClr val="bg1"/>
                </a:solidFill>
                <a:effectLst/>
                <a:latin typeface="pingfang SC"/>
              </a:rPr>
              <a:t>，然后将每棵树的结果进行综合（分类使用投票法，回归可使用均值法）。</a:t>
            </a:r>
          </a:p>
        </p:txBody>
      </p:sp>
      <p:sp>
        <p:nvSpPr>
          <p:cNvPr id="3" name="Rectangle 1">
            <a:extLst>
              <a:ext uri="{FF2B5EF4-FFF2-40B4-BE49-F238E27FC236}">
                <a16:creationId xmlns:a16="http://schemas.microsoft.com/office/drawing/2014/main" id="{3E217607-C01C-4B53-A950-E83ACA16EC70}"/>
              </a:ext>
            </a:extLst>
          </p:cNvPr>
          <p:cNvSpPr>
            <a:spLocks noChangeArrowheads="1"/>
          </p:cNvSpPr>
          <p:nvPr/>
        </p:nvSpPr>
        <p:spPr bwMode="auto">
          <a:xfrm>
            <a:off x="6570598" y="1990289"/>
            <a:ext cx="5144238"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1、</a:t>
            </a:r>
            <a:r>
              <a:rPr kumimoji="0" lang="zh-CN" altLang="en-US"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随机森林</a:t>
            </a:r>
            <a:r>
              <a:rPr kumimoji="0" lang="zh-CN" altLang="zh-CN"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应用的是Bagging模型</a:t>
            </a:r>
            <a:r>
              <a:rPr kumimoji="0" lang="zh-CN" altLang="en-US"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a:t>
            </a:r>
            <a:endParaRPr kumimoji="0" lang="en-US" altLang="zh-CN"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en-US" b="0" i="0" u="none" strike="noStrike" cap="none" normalizeH="0" baseline="0" dirty="0">
                <a:ln>
                  <a:noFill/>
                </a:ln>
                <a:solidFill>
                  <a:srgbClr val="ED6D4F"/>
                </a:solidFill>
                <a:effectLst/>
                <a:latin typeface="Open Sans" panose="020B0606030504020204" pitchFamily="34" charset="0"/>
                <a:cs typeface="Open Sans" panose="020B0606030504020204" pitchFamily="34" charset="0"/>
              </a:rPr>
              <a:t>极端随机森林</a:t>
            </a:r>
            <a:r>
              <a:rPr kumimoji="0" lang="zh-CN" altLang="zh-CN" b="0" i="0" u="none" strike="noStrike" cap="none" normalizeH="0" baseline="0" dirty="0">
                <a:ln>
                  <a:noFill/>
                </a:ln>
                <a:solidFill>
                  <a:srgbClr val="ED6D4F"/>
                </a:solidFill>
                <a:effectLst/>
                <a:latin typeface="Open Sans" panose="020B0606030504020204" pitchFamily="34" charset="0"/>
                <a:cs typeface="Open Sans" panose="020B0606030504020204" pitchFamily="34" charset="0"/>
              </a:rPr>
              <a:t>使用的所有的样本，</a:t>
            </a:r>
            <a:r>
              <a:rPr kumimoji="0" lang="zh-CN" altLang="en-US" b="0" i="0" u="none" strike="noStrike" cap="none" normalizeH="0" baseline="0" dirty="0">
                <a:ln>
                  <a:noFill/>
                </a:ln>
                <a:solidFill>
                  <a:srgbClr val="ED6D4F"/>
                </a:solidFill>
                <a:effectLst/>
                <a:latin typeface="Open Sans" panose="020B0606030504020204" pitchFamily="34" charset="0"/>
                <a:cs typeface="Open Sans" panose="020B0606030504020204" pitchFamily="34" charset="0"/>
              </a:rPr>
              <a:t>随机森林</a:t>
            </a:r>
            <a:r>
              <a:rPr kumimoji="0" lang="zh-CN" altLang="zh-CN" b="0" i="0" u="none" strike="noStrike" cap="none" normalizeH="0" baseline="0" dirty="0">
                <a:ln>
                  <a:noFill/>
                </a:ln>
                <a:solidFill>
                  <a:srgbClr val="ED6D4F"/>
                </a:solidFill>
                <a:effectLst/>
                <a:latin typeface="Open Sans" panose="020B0606030504020204" pitchFamily="34" charset="0"/>
                <a:cs typeface="Open Sans" panose="020B0606030504020204" pitchFamily="34" charset="0"/>
              </a:rPr>
              <a:t>只是特征是随机选取的，</a:t>
            </a:r>
            <a:r>
              <a:rPr kumimoji="0" lang="zh-CN" altLang="zh-CN"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因为分裂是随机的，所以在某种程度上比随机森林得到的结果更加好</a:t>
            </a:r>
            <a:endParaRPr kumimoji="0" lang="en-US" altLang="zh-CN"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zh-CN"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2、随机森林是在一个随机子集内得到最佳分叉属性，而</a:t>
            </a:r>
            <a:r>
              <a:rPr kumimoji="0" lang="zh-CN" altLang="en-US" b="0" i="0" u="none" strike="noStrike" cap="none" normalizeH="0" baseline="0" dirty="0">
                <a:ln>
                  <a:noFill/>
                </a:ln>
                <a:solidFill>
                  <a:srgbClr val="ED6D4F"/>
                </a:solidFill>
                <a:effectLst/>
                <a:latin typeface="Open Sans" panose="020B0606030504020204" pitchFamily="34" charset="0"/>
                <a:cs typeface="Open Sans" panose="020B0606030504020204" pitchFamily="34" charset="0"/>
              </a:rPr>
              <a:t>极端随机森林</a:t>
            </a:r>
            <a:r>
              <a:rPr kumimoji="0" lang="zh-CN" altLang="zh-CN" b="0" i="0" u="none" strike="noStrike" cap="none" normalizeH="0" baseline="0" dirty="0">
                <a:ln>
                  <a:noFill/>
                </a:ln>
                <a:solidFill>
                  <a:srgbClr val="ED6D4F"/>
                </a:solidFill>
                <a:effectLst/>
                <a:latin typeface="Open Sans" panose="020B0606030504020204" pitchFamily="34" charset="0"/>
                <a:cs typeface="Open Sans" panose="020B0606030504020204" pitchFamily="34" charset="0"/>
              </a:rPr>
              <a:t>是完全随机的得到分叉值</a:t>
            </a:r>
            <a:r>
              <a:rPr kumimoji="0" lang="zh-CN" altLang="zh-CN" b="0" i="0" u="none" strike="noStrike" cap="none" normalizeH="0" baseline="0" dirty="0">
                <a:ln>
                  <a:noFill/>
                </a:ln>
                <a:solidFill>
                  <a:srgbClr val="333333"/>
                </a:solidFill>
                <a:effectLst/>
                <a:latin typeface="Open Sans" panose="020B0606030504020204" pitchFamily="34" charset="0"/>
                <a:cs typeface="Open Sans" panose="020B0606030504020204" pitchFamily="34" charset="0"/>
              </a:rPr>
              <a:t>，从而实现对决策树进行分叉的。</a:t>
            </a:r>
            <a:endParaRPr kumimoji="0" lang="zh-CN" altLang="zh-CN" b="0" i="0" u="none" strike="noStrike" cap="none" normalizeH="0" baseline="0" dirty="0">
              <a:ln>
                <a:noFill/>
              </a:ln>
              <a:solidFill>
                <a:schemeClr val="tx1"/>
              </a:solidFill>
              <a:effectLst/>
              <a:latin typeface="Arial" panose="020B0604020202020204" pitchFamily="34" charset="0"/>
            </a:endParaRPr>
          </a:p>
        </p:txBody>
      </p:sp>
      <p:sp>
        <p:nvSpPr>
          <p:cNvPr id="21" name="文本框 20">
            <a:extLst>
              <a:ext uri="{FF2B5EF4-FFF2-40B4-BE49-F238E27FC236}">
                <a16:creationId xmlns:a16="http://schemas.microsoft.com/office/drawing/2014/main" id="{88BD58C1-C34A-43FC-A19B-6C1C1696C6A5}"/>
              </a:ext>
            </a:extLst>
          </p:cNvPr>
          <p:cNvSpPr txBox="1"/>
          <p:nvPr/>
        </p:nvSpPr>
        <p:spPr>
          <a:xfrm>
            <a:off x="6478788" y="4974328"/>
            <a:ext cx="5618836" cy="1231106"/>
          </a:xfrm>
          <a:prstGeom prst="rect">
            <a:avLst/>
          </a:prstGeom>
          <a:noFill/>
        </p:spPr>
        <p:txBody>
          <a:bodyPr wrap="square">
            <a:spAutoFit/>
          </a:bodyPr>
          <a:lstStyle/>
          <a:p>
            <a:r>
              <a:rPr lang="zh-CN" altLang="en-US" b="0" i="0" dirty="0">
                <a:solidFill>
                  <a:srgbClr val="ED6D4F"/>
                </a:solidFill>
                <a:effectLst/>
                <a:latin typeface="Helvetica Neue"/>
              </a:rPr>
              <a:t>补充：</a:t>
            </a:r>
            <a:endParaRPr lang="en-US" altLang="zh-CN" b="0" i="0" dirty="0">
              <a:solidFill>
                <a:srgbClr val="ED6D4F"/>
              </a:solidFill>
              <a:effectLst/>
              <a:latin typeface="Helvetica Neue"/>
            </a:endParaRPr>
          </a:p>
          <a:p>
            <a:r>
              <a:rPr lang="zh-CN" altLang="en-US" sz="1400" b="0" i="0" dirty="0">
                <a:solidFill>
                  <a:srgbClr val="333333"/>
                </a:solidFill>
                <a:effectLst/>
                <a:latin typeface="Helvetica Neue"/>
              </a:rPr>
              <a:t>在集成算法中，</a:t>
            </a:r>
            <a:r>
              <a:rPr lang="en-US" altLang="zh-CN" sz="1400" b="0" i="0" dirty="0">
                <a:solidFill>
                  <a:srgbClr val="333333"/>
                </a:solidFill>
                <a:effectLst/>
                <a:latin typeface="Helvetica Neue"/>
              </a:rPr>
              <a:t>bagging </a:t>
            </a:r>
            <a:r>
              <a:rPr lang="zh-CN" altLang="en-US" sz="1400" b="0" i="0" dirty="0">
                <a:solidFill>
                  <a:srgbClr val="333333"/>
                </a:solidFill>
                <a:effectLst/>
                <a:latin typeface="Helvetica Neue"/>
              </a:rPr>
              <a:t>方法会在原始训练集的随机子集上构建一类黑盒估计器的多个实例，然后把这些估计器的预测结果结合起来形成最终的预测结果。 该方法通过在构建模型的过程中引入随机性，来减少基估计器的方差</a:t>
            </a:r>
            <a:r>
              <a:rPr lang="en-US" altLang="zh-CN" sz="1400" b="0" i="0" dirty="0">
                <a:solidFill>
                  <a:srgbClr val="333333"/>
                </a:solidFill>
                <a:effectLst/>
                <a:latin typeface="Helvetica Neue"/>
              </a:rPr>
              <a:t>(</a:t>
            </a:r>
            <a:r>
              <a:rPr lang="zh-CN" altLang="en-US" sz="1400" b="0" i="0" dirty="0">
                <a:solidFill>
                  <a:srgbClr val="333333"/>
                </a:solidFill>
                <a:effectLst/>
                <a:latin typeface="Helvetica Neue"/>
              </a:rPr>
              <a:t>例如，决策树</a:t>
            </a:r>
            <a:r>
              <a:rPr lang="en-US" altLang="zh-CN" sz="1400" b="0" i="0" dirty="0">
                <a:solidFill>
                  <a:srgbClr val="333333"/>
                </a:solidFill>
                <a:effectLst/>
                <a:latin typeface="Helvetica Neue"/>
              </a:rPr>
              <a:t>)</a:t>
            </a:r>
            <a:r>
              <a:rPr lang="zh-CN" altLang="en-US" sz="1400" b="0" i="0" dirty="0">
                <a:solidFill>
                  <a:srgbClr val="333333"/>
                </a:solidFill>
                <a:effectLst/>
                <a:latin typeface="Helvetica Neue"/>
              </a:rPr>
              <a:t>。 </a:t>
            </a:r>
            <a:endParaRPr lang="zh-CN" altLang="en-US" sz="1400" dirty="0"/>
          </a:p>
        </p:txBody>
      </p:sp>
    </p:spTree>
    <p:extLst>
      <p:ext uri="{BB962C8B-B14F-4D97-AF65-F5344CB8AC3E}">
        <p14:creationId xmlns:p14="http://schemas.microsoft.com/office/powerpoint/2010/main" val="124553165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177004" y="590730"/>
            <a:ext cx="4094540" cy="871597"/>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651141" y="608550"/>
            <a:ext cx="3620403"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14000"/>
              </a:lnSpc>
              <a:buNone/>
            </a:pPr>
            <a:r>
              <a:rPr lang="zh-CN" altLang="en-US" sz="4400" dirty="0">
                <a:solidFill>
                  <a:schemeClr val="bg1"/>
                </a:solidFill>
                <a:latin typeface="黑体" panose="02010609060101010101" pitchFamily="49" charset="-122"/>
                <a:ea typeface="黑体" panose="02010609060101010101" pitchFamily="49" charset="-122"/>
                <a:cs typeface="Calibri"/>
              </a:rPr>
              <a:t>预测与结果</a:t>
            </a:r>
            <a:endParaRPr lang="id-ID" altLang="zh-CN" sz="4400" dirty="0">
              <a:solidFill>
                <a:schemeClr val="bg1"/>
              </a:solidFill>
              <a:latin typeface="黑体" panose="02010609060101010101" pitchFamily="49" charset="-122"/>
              <a:ea typeface="黑体" panose="02010609060101010101" pitchFamily="49" charset="-122"/>
              <a:cs typeface="Calibri"/>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投篮率预测与权重</a:t>
            </a:r>
          </a:p>
        </p:txBody>
      </p:sp>
      <p:pic>
        <p:nvPicPr>
          <p:cNvPr id="2" name="图片 1">
            <a:extLst>
              <a:ext uri="{FF2B5EF4-FFF2-40B4-BE49-F238E27FC236}">
                <a16:creationId xmlns:a16="http://schemas.microsoft.com/office/drawing/2014/main" id="{CAE35D6D-B272-4111-A60E-B3F0F6416692}"/>
              </a:ext>
            </a:extLst>
          </p:cNvPr>
          <p:cNvPicPr>
            <a:picLocks noChangeAspect="1"/>
          </p:cNvPicPr>
          <p:nvPr/>
        </p:nvPicPr>
        <p:blipFill>
          <a:blip r:embed="rId3"/>
          <a:stretch>
            <a:fillRect/>
          </a:stretch>
        </p:blipFill>
        <p:spPr>
          <a:xfrm>
            <a:off x="215736" y="1571895"/>
            <a:ext cx="7036609" cy="5121729"/>
          </a:xfrm>
          <a:prstGeom prst="rect">
            <a:avLst/>
          </a:prstGeom>
        </p:spPr>
      </p:pic>
      <p:pic>
        <p:nvPicPr>
          <p:cNvPr id="4" name="图片 3">
            <a:extLst>
              <a:ext uri="{FF2B5EF4-FFF2-40B4-BE49-F238E27FC236}">
                <a16:creationId xmlns:a16="http://schemas.microsoft.com/office/drawing/2014/main" id="{BDD09050-150C-4109-866D-131E7761A3FA}"/>
              </a:ext>
            </a:extLst>
          </p:cNvPr>
          <p:cNvPicPr>
            <a:picLocks noChangeAspect="1"/>
          </p:cNvPicPr>
          <p:nvPr/>
        </p:nvPicPr>
        <p:blipFill>
          <a:blip r:embed="rId4"/>
          <a:stretch>
            <a:fillRect/>
          </a:stretch>
        </p:blipFill>
        <p:spPr>
          <a:xfrm>
            <a:off x="8970738" y="1462327"/>
            <a:ext cx="2717012" cy="5286105"/>
          </a:xfrm>
          <a:prstGeom prst="rect">
            <a:avLst/>
          </a:prstGeom>
        </p:spPr>
      </p:pic>
      <p:sp>
        <p:nvSpPr>
          <p:cNvPr id="11" name="文本框 10">
            <a:extLst>
              <a:ext uri="{FF2B5EF4-FFF2-40B4-BE49-F238E27FC236}">
                <a16:creationId xmlns:a16="http://schemas.microsoft.com/office/drawing/2014/main" id="{6E9B1F96-87A2-4457-AF25-53346DF337C5}"/>
              </a:ext>
            </a:extLst>
          </p:cNvPr>
          <p:cNvSpPr txBox="1"/>
          <p:nvPr/>
        </p:nvSpPr>
        <p:spPr>
          <a:xfrm>
            <a:off x="7675312" y="2232900"/>
            <a:ext cx="1102942" cy="923330"/>
          </a:xfrm>
          <a:prstGeom prst="rect">
            <a:avLst/>
          </a:prstGeom>
          <a:noFill/>
        </p:spPr>
        <p:txBody>
          <a:bodyPr wrap="square">
            <a:spAutoFit/>
          </a:bodyPr>
          <a:lstStyle/>
          <a:p>
            <a:pPr algn="l"/>
            <a:r>
              <a:rPr lang="zh-CN" altLang="en-US" b="0" i="0" dirty="0">
                <a:effectLst/>
                <a:latin typeface="-apple-system"/>
              </a:rPr>
              <a:t>排名前</a:t>
            </a:r>
            <a:r>
              <a:rPr lang="en-US" altLang="zh-CN" b="0" i="0" dirty="0">
                <a:effectLst/>
                <a:latin typeface="-apple-system"/>
              </a:rPr>
              <a:t>30</a:t>
            </a:r>
            <a:r>
              <a:rPr lang="zh-CN" altLang="en-US" b="0" i="0" dirty="0">
                <a:effectLst/>
                <a:latin typeface="-apple-system"/>
              </a:rPr>
              <a:t>的影响因子</a:t>
            </a:r>
            <a:r>
              <a:rPr lang="en-US" altLang="zh-CN" b="0" i="0" dirty="0">
                <a:effectLst/>
                <a:latin typeface="-apple-system"/>
              </a:rPr>
              <a:t>-&gt;</a:t>
            </a:r>
            <a:endParaRPr lang="zh-CN" altLang="en-US" b="0" i="0" dirty="0">
              <a:effectLst/>
              <a:latin typeface="-apple-system"/>
            </a:endParaRPr>
          </a:p>
        </p:txBody>
      </p:sp>
      <p:sp>
        <p:nvSpPr>
          <p:cNvPr id="12" name="文本框 11">
            <a:extLst>
              <a:ext uri="{FF2B5EF4-FFF2-40B4-BE49-F238E27FC236}">
                <a16:creationId xmlns:a16="http://schemas.microsoft.com/office/drawing/2014/main" id="{C61727C8-6806-4436-8497-24AC708A01C8}"/>
              </a:ext>
            </a:extLst>
          </p:cNvPr>
          <p:cNvSpPr txBox="1"/>
          <p:nvPr/>
        </p:nvSpPr>
        <p:spPr>
          <a:xfrm>
            <a:off x="7764833" y="4396549"/>
            <a:ext cx="1013421" cy="1200329"/>
          </a:xfrm>
          <a:prstGeom prst="rect">
            <a:avLst/>
          </a:prstGeom>
          <a:noFill/>
        </p:spPr>
        <p:txBody>
          <a:bodyPr wrap="square">
            <a:spAutoFit/>
          </a:bodyPr>
          <a:lstStyle/>
          <a:p>
            <a:pPr algn="l"/>
            <a:r>
              <a:rPr lang="en-US" altLang="zh-CN" dirty="0">
                <a:latin typeface="-apple-system"/>
              </a:rPr>
              <a:t>&lt;-</a:t>
            </a:r>
            <a:r>
              <a:rPr lang="zh-CN" altLang="en-US" dirty="0">
                <a:latin typeface="-apple-system"/>
              </a:rPr>
              <a:t>极端树模型代码实现</a:t>
            </a:r>
            <a:endParaRPr lang="zh-CN" altLang="en-US" b="0" i="0" dirty="0">
              <a:effectLst/>
              <a:latin typeface="-apple-system"/>
            </a:endParaRPr>
          </a:p>
        </p:txBody>
      </p:sp>
    </p:spTree>
    <p:extLst>
      <p:ext uri="{BB962C8B-B14F-4D97-AF65-F5344CB8AC3E}">
        <p14:creationId xmlns:p14="http://schemas.microsoft.com/office/powerpoint/2010/main" val="56244134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6" name="图片 4"/>
          <p:cNvPicPr>
            <a:picLocks noChangeAspect="1"/>
          </p:cNvPicPr>
          <p:nvPr/>
        </p:nvPicPr>
        <p:blipFill>
          <a:blip r:embed="rId3" cstate="screen"/>
          <a:stretch>
            <a:fillRect/>
          </a:stretch>
        </p:blipFill>
        <p:spPr>
          <a:xfrm>
            <a:off x="155187" y="530612"/>
            <a:ext cx="5796776" cy="5796776"/>
          </a:xfrm>
          <a:prstGeom prst="rect">
            <a:avLst/>
          </a:prstGeom>
        </p:spPr>
      </p:pic>
      <p:sp>
        <p:nvSpPr>
          <p:cNvPr id="1048793" name="文本框 16"/>
          <p:cNvSpPr txBox="1"/>
          <p:nvPr/>
        </p:nvSpPr>
        <p:spPr>
          <a:xfrm>
            <a:off x="8164800" y="1342800"/>
            <a:ext cx="3761756" cy="769441"/>
          </a:xfrm>
          <a:prstGeom prst="rect">
            <a:avLst/>
          </a:prstGeom>
          <a:noFill/>
        </p:spPr>
        <p:txBody>
          <a:bodyPr wrap="square" rtlCol="0">
            <a:spAutoFit/>
          </a:bodyPr>
          <a:lstStyle/>
          <a:p>
            <a:pPr algn="dist"/>
            <a:r>
              <a:rPr lang="en-US" altLang="zh-CN" sz="4400" dirty="0">
                <a:solidFill>
                  <a:srgbClr val="0C98A6"/>
                </a:solidFill>
                <a:latin typeface="黑体" panose="02010609060101010101" pitchFamily="49" charset="-122"/>
                <a:ea typeface="黑体" panose="02010609060101010101" pitchFamily="49" charset="-122"/>
              </a:rPr>
              <a:t>INTERNET</a:t>
            </a:r>
            <a:endParaRPr lang="zh-CN" altLang="en-US" sz="4400" dirty="0">
              <a:solidFill>
                <a:srgbClr val="0C98A6"/>
              </a:solidFill>
              <a:latin typeface="黑体" panose="02010609060101010101" pitchFamily="49" charset="-122"/>
              <a:ea typeface="黑体" panose="02010609060101010101" pitchFamily="49" charset="-122"/>
            </a:endParaRPr>
          </a:p>
        </p:txBody>
      </p:sp>
      <p:sp>
        <p:nvSpPr>
          <p:cNvPr id="1048794" name="文本框 17"/>
          <p:cNvSpPr txBox="1"/>
          <p:nvPr/>
        </p:nvSpPr>
        <p:spPr>
          <a:xfrm>
            <a:off x="6130800" y="1994400"/>
            <a:ext cx="5796776" cy="830997"/>
          </a:xfrm>
          <a:prstGeom prst="rect">
            <a:avLst/>
          </a:prstGeom>
          <a:noFill/>
        </p:spPr>
        <p:txBody>
          <a:bodyPr wrap="square" rtlCol="0">
            <a:spAutoFit/>
          </a:bodyPr>
          <a:lstStyle/>
          <a:p>
            <a:pPr algn="dist"/>
            <a:r>
              <a:rPr lang="zh-CN" altLang="en-US" sz="4800" dirty="0">
                <a:solidFill>
                  <a:schemeClr val="tx1">
                    <a:lumMod val="65000"/>
                    <a:lumOff val="35000"/>
                  </a:schemeClr>
                </a:solidFill>
                <a:latin typeface="黑体" panose="02010609060101010101" pitchFamily="49" charset="-122"/>
                <a:ea typeface="黑体" panose="02010609060101010101" pitchFamily="49" charset="-122"/>
              </a:rPr>
              <a:t>投篮决策过程分析</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413893" y="590730"/>
            <a:ext cx="4126576" cy="1097812"/>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651141" y="608550"/>
            <a:ext cx="3692759"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zh-CN" altLang="en-US" sz="3200" b="1" dirty="0">
                <a:solidFill>
                  <a:schemeClr val="bg1"/>
                </a:solidFill>
                <a:latin typeface="-apple-system"/>
              </a:rPr>
              <a:t>“</a:t>
            </a:r>
            <a:r>
              <a:rPr lang="zh-CN" altLang="en-US" sz="3200" b="1" i="0" dirty="0">
                <a:solidFill>
                  <a:schemeClr val="bg1"/>
                </a:solidFill>
                <a:effectLst/>
                <a:latin typeface="-apple-system"/>
              </a:rPr>
              <a:t>自上次射击尝试后的时间</a:t>
            </a:r>
            <a:r>
              <a:rPr lang="zh-CN" altLang="en-US" sz="3200" b="1" dirty="0">
                <a:solidFill>
                  <a:schemeClr val="bg1"/>
                </a:solidFill>
                <a:latin typeface="-apple-system"/>
              </a:rPr>
              <a:t>”</a:t>
            </a:r>
            <a:r>
              <a:rPr lang="zh-CN" altLang="en-US" sz="3200" b="1" i="0" dirty="0">
                <a:solidFill>
                  <a:schemeClr val="bg1"/>
                </a:solidFill>
                <a:effectLst/>
                <a:latin typeface="-apple-system"/>
              </a:rPr>
              <a:t>的直方图</a:t>
            </a: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投篮决策过程分析</a:t>
            </a:r>
          </a:p>
        </p:txBody>
      </p:sp>
      <p:sp>
        <p:nvSpPr>
          <p:cNvPr id="8" name="文本框 7">
            <a:extLst>
              <a:ext uri="{FF2B5EF4-FFF2-40B4-BE49-F238E27FC236}">
                <a16:creationId xmlns:a16="http://schemas.microsoft.com/office/drawing/2014/main" id="{6544E84C-2635-4423-BD3B-8A3587F8B9A8}"/>
              </a:ext>
            </a:extLst>
          </p:cNvPr>
          <p:cNvSpPr txBox="1"/>
          <p:nvPr/>
        </p:nvSpPr>
        <p:spPr>
          <a:xfrm>
            <a:off x="831072" y="2545523"/>
            <a:ext cx="6096000" cy="369332"/>
          </a:xfrm>
          <a:prstGeom prst="rect">
            <a:avLst/>
          </a:prstGeom>
          <a:noFill/>
        </p:spPr>
        <p:txBody>
          <a:bodyPr wrap="square">
            <a:spAutoFit/>
          </a:bodyPr>
          <a:lstStyle/>
          <a:p>
            <a:pPr algn="l"/>
            <a:r>
              <a:rPr lang="zh-CN" altLang="en-US" b="0" i="0" dirty="0">
                <a:effectLst/>
                <a:latin typeface="-apple-system"/>
              </a:rPr>
              <a:t>成功投篮后的投篮</a:t>
            </a:r>
          </a:p>
        </p:txBody>
      </p:sp>
      <p:sp>
        <p:nvSpPr>
          <p:cNvPr id="10" name="文本框 9">
            <a:extLst>
              <a:ext uri="{FF2B5EF4-FFF2-40B4-BE49-F238E27FC236}">
                <a16:creationId xmlns:a16="http://schemas.microsoft.com/office/drawing/2014/main" id="{72038905-6910-4514-ABDF-9145B83CDBA3}"/>
              </a:ext>
            </a:extLst>
          </p:cNvPr>
          <p:cNvSpPr txBox="1"/>
          <p:nvPr/>
        </p:nvSpPr>
        <p:spPr>
          <a:xfrm>
            <a:off x="831072" y="2855565"/>
            <a:ext cx="6096000" cy="369332"/>
          </a:xfrm>
          <a:prstGeom prst="rect">
            <a:avLst/>
          </a:prstGeom>
          <a:noFill/>
        </p:spPr>
        <p:txBody>
          <a:bodyPr wrap="square">
            <a:spAutoFit/>
          </a:bodyPr>
          <a:lstStyle/>
          <a:p>
            <a:pPr algn="l"/>
            <a:r>
              <a:rPr lang="zh-CN" altLang="en-US" b="0" i="0" dirty="0">
                <a:effectLst/>
                <a:latin typeface="-apple-system"/>
              </a:rPr>
              <a:t>投篮失败后立即投篮</a:t>
            </a:r>
          </a:p>
        </p:txBody>
      </p:sp>
      <p:pic>
        <p:nvPicPr>
          <p:cNvPr id="4" name="图片 3">
            <a:extLst>
              <a:ext uri="{FF2B5EF4-FFF2-40B4-BE49-F238E27FC236}">
                <a16:creationId xmlns:a16="http://schemas.microsoft.com/office/drawing/2014/main" id="{4ABF0A65-F381-4781-95BD-4A9A3D9648C6}"/>
              </a:ext>
            </a:extLst>
          </p:cNvPr>
          <p:cNvPicPr>
            <a:picLocks noChangeAspect="1"/>
          </p:cNvPicPr>
          <p:nvPr/>
        </p:nvPicPr>
        <p:blipFill>
          <a:blip r:embed="rId3"/>
          <a:stretch>
            <a:fillRect/>
          </a:stretch>
        </p:blipFill>
        <p:spPr>
          <a:xfrm>
            <a:off x="5415899" y="1706362"/>
            <a:ext cx="6262700" cy="4512031"/>
          </a:xfrm>
          <a:prstGeom prst="rect">
            <a:avLst/>
          </a:prstGeom>
        </p:spPr>
      </p:pic>
      <p:sp>
        <p:nvSpPr>
          <p:cNvPr id="12" name="文本框 11">
            <a:extLst>
              <a:ext uri="{FF2B5EF4-FFF2-40B4-BE49-F238E27FC236}">
                <a16:creationId xmlns:a16="http://schemas.microsoft.com/office/drawing/2014/main" id="{009929EF-9E70-4974-A8D6-225654763E4C}"/>
              </a:ext>
            </a:extLst>
          </p:cNvPr>
          <p:cNvSpPr txBox="1"/>
          <p:nvPr/>
        </p:nvSpPr>
        <p:spPr>
          <a:xfrm>
            <a:off x="831072" y="1777174"/>
            <a:ext cx="3931428" cy="646331"/>
          </a:xfrm>
          <a:prstGeom prst="rect">
            <a:avLst/>
          </a:prstGeom>
          <a:noFill/>
        </p:spPr>
        <p:txBody>
          <a:bodyPr wrap="square">
            <a:spAutoFit/>
          </a:bodyPr>
          <a:lstStyle/>
          <a:p>
            <a:pPr algn="l"/>
            <a:r>
              <a:rPr lang="zh-CN" altLang="en-US" b="0" i="0" dirty="0">
                <a:effectLst/>
                <a:latin typeface="-apple-system"/>
              </a:rPr>
              <a:t>为了进一步分析科比投篮的一些习惯性决策，这里引入一些对比</a:t>
            </a:r>
          </a:p>
        </p:txBody>
      </p:sp>
      <p:sp>
        <p:nvSpPr>
          <p:cNvPr id="14" name="文本框 13">
            <a:extLst>
              <a:ext uri="{FF2B5EF4-FFF2-40B4-BE49-F238E27FC236}">
                <a16:creationId xmlns:a16="http://schemas.microsoft.com/office/drawing/2014/main" id="{5177391B-AFAA-4604-8A90-4719DB3218C9}"/>
              </a:ext>
            </a:extLst>
          </p:cNvPr>
          <p:cNvSpPr txBox="1"/>
          <p:nvPr/>
        </p:nvSpPr>
        <p:spPr>
          <a:xfrm>
            <a:off x="904875" y="3943146"/>
            <a:ext cx="4257675" cy="1754326"/>
          </a:xfrm>
          <a:prstGeom prst="rect">
            <a:avLst/>
          </a:prstGeom>
          <a:noFill/>
        </p:spPr>
        <p:txBody>
          <a:bodyPr wrap="square">
            <a:spAutoFit/>
          </a:bodyPr>
          <a:lstStyle/>
          <a:p>
            <a:pPr algn="l"/>
            <a:r>
              <a:rPr lang="zh-CN" altLang="en-US" b="0" i="0" dirty="0">
                <a:effectLst/>
                <a:latin typeface="-apple-system"/>
              </a:rPr>
              <a:t>看起来，投篮后，科比更渴望投出下一个投篮</a:t>
            </a:r>
          </a:p>
          <a:p>
            <a:pPr algn="l"/>
            <a:r>
              <a:rPr lang="zh-CN" altLang="en-US" b="0" i="0" dirty="0">
                <a:effectLst/>
                <a:latin typeface="-apple-system"/>
              </a:rPr>
              <a:t>对于为什么投篮后会有“沉默期”：</a:t>
            </a:r>
          </a:p>
          <a:p>
            <a:pPr algn="l"/>
            <a:r>
              <a:rPr lang="zh-CN" altLang="en-US" b="0" i="0" dirty="0">
                <a:effectLst/>
                <a:latin typeface="-apple-system"/>
              </a:rPr>
              <a:t>这很可能是因为在成功射门后球被转移到了另一支球队并且需要一些时间才能将球拿回来</a:t>
            </a:r>
          </a:p>
        </p:txBody>
      </p:sp>
      <p:sp>
        <p:nvSpPr>
          <p:cNvPr id="7" name="椭圆 6">
            <a:extLst>
              <a:ext uri="{FF2B5EF4-FFF2-40B4-BE49-F238E27FC236}">
                <a16:creationId xmlns:a16="http://schemas.microsoft.com/office/drawing/2014/main" id="{9DB73531-2E02-44DE-9646-4FCA7CF36BC5}"/>
              </a:ext>
            </a:extLst>
          </p:cNvPr>
          <p:cNvSpPr/>
          <p:nvPr/>
        </p:nvSpPr>
        <p:spPr>
          <a:xfrm>
            <a:off x="5743575" y="2047875"/>
            <a:ext cx="657225" cy="1895271"/>
          </a:xfrm>
          <a:prstGeom prst="ellipse">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314105392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413893" y="590730"/>
            <a:ext cx="4126576" cy="1097812"/>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rgbClr val="0C98A6"/>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737768" y="665460"/>
            <a:ext cx="3692759" cy="10978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zh-CN" altLang="en-US" b="1" i="0" dirty="0">
                <a:solidFill>
                  <a:schemeClr val="bg1"/>
                </a:solidFill>
                <a:effectLst/>
                <a:latin typeface="-apple-system"/>
              </a:rPr>
              <a:t>“当前射击距离 </a:t>
            </a:r>
            <a:r>
              <a:rPr lang="en-US" altLang="zh-CN" b="1" i="0" dirty="0">
                <a:solidFill>
                  <a:schemeClr val="bg1"/>
                </a:solidFill>
                <a:effectLst/>
                <a:latin typeface="-apple-system"/>
              </a:rPr>
              <a:t>- </a:t>
            </a:r>
            <a:r>
              <a:rPr lang="zh-CN" altLang="en-US" b="1" i="0" dirty="0">
                <a:solidFill>
                  <a:schemeClr val="bg1"/>
                </a:solidFill>
                <a:effectLst/>
                <a:latin typeface="-apple-system"/>
              </a:rPr>
              <a:t>先前射击距离”的直方图</a:t>
            </a: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投篮决策过程分析</a:t>
            </a:r>
          </a:p>
        </p:txBody>
      </p:sp>
      <p:sp>
        <p:nvSpPr>
          <p:cNvPr id="12" name="文本框 11">
            <a:extLst>
              <a:ext uri="{FF2B5EF4-FFF2-40B4-BE49-F238E27FC236}">
                <a16:creationId xmlns:a16="http://schemas.microsoft.com/office/drawing/2014/main" id="{009929EF-9E70-4974-A8D6-225654763E4C}"/>
              </a:ext>
            </a:extLst>
          </p:cNvPr>
          <p:cNvSpPr txBox="1"/>
          <p:nvPr/>
        </p:nvSpPr>
        <p:spPr>
          <a:xfrm>
            <a:off x="904875" y="2317268"/>
            <a:ext cx="3931428" cy="1477328"/>
          </a:xfrm>
          <a:prstGeom prst="rect">
            <a:avLst/>
          </a:prstGeom>
          <a:noFill/>
        </p:spPr>
        <p:txBody>
          <a:bodyPr wrap="square">
            <a:spAutoFit/>
          </a:bodyPr>
          <a:lstStyle/>
          <a:p>
            <a:pPr algn="l"/>
            <a:r>
              <a:rPr lang="zh-CN" altLang="en-US" b="0" i="0" dirty="0">
                <a:effectLst/>
                <a:latin typeface="-apple-system"/>
              </a:rPr>
              <a:t>如果科比从近处投球，然后从远处投球，这将导致“当前投篮距离 </a:t>
            </a:r>
            <a:r>
              <a:rPr lang="en-US" altLang="zh-CN" b="0" i="0" dirty="0">
                <a:effectLst/>
                <a:latin typeface="-apple-system"/>
              </a:rPr>
              <a:t>- </a:t>
            </a:r>
            <a:r>
              <a:rPr lang="zh-CN" altLang="en-US" b="0" i="0" dirty="0">
                <a:effectLst/>
                <a:latin typeface="-apple-system"/>
              </a:rPr>
              <a:t>上一次投篮距离”为正值。反之亦然 </a:t>
            </a:r>
            <a:r>
              <a:rPr lang="en-US" altLang="zh-CN" b="0" i="0" dirty="0">
                <a:effectLst/>
                <a:latin typeface="-apple-system"/>
              </a:rPr>
              <a:t>- </a:t>
            </a:r>
            <a:r>
              <a:rPr lang="zh-CN" altLang="en-US" b="0" i="0" dirty="0">
                <a:effectLst/>
                <a:latin typeface="-apple-system"/>
              </a:rPr>
              <a:t>如果科比从远处投球，然后从近处投球，这将导致负值</a:t>
            </a:r>
          </a:p>
        </p:txBody>
      </p:sp>
      <p:sp>
        <p:nvSpPr>
          <p:cNvPr id="14" name="文本框 13">
            <a:extLst>
              <a:ext uri="{FF2B5EF4-FFF2-40B4-BE49-F238E27FC236}">
                <a16:creationId xmlns:a16="http://schemas.microsoft.com/office/drawing/2014/main" id="{5177391B-AFAA-4604-8A90-4719DB3218C9}"/>
              </a:ext>
            </a:extLst>
          </p:cNvPr>
          <p:cNvSpPr txBox="1"/>
          <p:nvPr/>
        </p:nvSpPr>
        <p:spPr>
          <a:xfrm>
            <a:off x="904875" y="4076949"/>
            <a:ext cx="4257675" cy="1477328"/>
          </a:xfrm>
          <a:prstGeom prst="rect">
            <a:avLst/>
          </a:prstGeom>
          <a:noFill/>
        </p:spPr>
        <p:txBody>
          <a:bodyPr wrap="square">
            <a:spAutoFit/>
          </a:bodyPr>
          <a:lstStyle/>
          <a:p>
            <a:pPr algn="l"/>
            <a:r>
              <a:rPr lang="zh-CN" altLang="en-US" b="0" i="0" dirty="0">
                <a:effectLst/>
                <a:latin typeface="-apple-system"/>
              </a:rPr>
              <a:t>我们可以清楚地看到，这组投篮更倾向于右侧。</a:t>
            </a:r>
          </a:p>
          <a:p>
            <a:pPr algn="l"/>
            <a:r>
              <a:rPr lang="zh-CN" altLang="en-US" b="0" i="0" dirty="0">
                <a:effectLst/>
                <a:latin typeface="-apple-system"/>
              </a:rPr>
              <a:t>因此，看起来科比在投篮后更有信心，也正因为如此，他冒了更大的风险，从更远的地方投出。</a:t>
            </a:r>
          </a:p>
        </p:txBody>
      </p:sp>
      <p:pic>
        <p:nvPicPr>
          <p:cNvPr id="2" name="图片 1">
            <a:extLst>
              <a:ext uri="{FF2B5EF4-FFF2-40B4-BE49-F238E27FC236}">
                <a16:creationId xmlns:a16="http://schemas.microsoft.com/office/drawing/2014/main" id="{54C9E605-D3C4-4C95-9AFF-87B741E2CD72}"/>
              </a:ext>
            </a:extLst>
          </p:cNvPr>
          <p:cNvPicPr>
            <a:picLocks noChangeAspect="1"/>
          </p:cNvPicPr>
          <p:nvPr/>
        </p:nvPicPr>
        <p:blipFill>
          <a:blip r:embed="rId3"/>
          <a:stretch>
            <a:fillRect/>
          </a:stretch>
        </p:blipFill>
        <p:spPr>
          <a:xfrm>
            <a:off x="5381254" y="1904448"/>
            <a:ext cx="6318430" cy="4345002"/>
          </a:xfrm>
          <a:prstGeom prst="rect">
            <a:avLst/>
          </a:prstGeom>
        </p:spPr>
      </p:pic>
      <p:sp>
        <p:nvSpPr>
          <p:cNvPr id="7" name="椭圆 6">
            <a:extLst>
              <a:ext uri="{FF2B5EF4-FFF2-40B4-BE49-F238E27FC236}">
                <a16:creationId xmlns:a16="http://schemas.microsoft.com/office/drawing/2014/main" id="{9DB73531-2E02-44DE-9646-4FCA7CF36BC5}"/>
              </a:ext>
            </a:extLst>
          </p:cNvPr>
          <p:cNvSpPr/>
          <p:nvPr/>
        </p:nvSpPr>
        <p:spPr>
          <a:xfrm>
            <a:off x="8540469" y="2800350"/>
            <a:ext cx="1567113" cy="852830"/>
          </a:xfrm>
          <a:prstGeom prst="ellipse">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16" name="椭圆 15">
            <a:extLst>
              <a:ext uri="{FF2B5EF4-FFF2-40B4-BE49-F238E27FC236}">
                <a16:creationId xmlns:a16="http://schemas.microsoft.com/office/drawing/2014/main" id="{E4B029C7-F5F2-4DAC-9806-A13C39F305CD}"/>
              </a:ext>
            </a:extLst>
          </p:cNvPr>
          <p:cNvSpPr/>
          <p:nvPr/>
        </p:nvSpPr>
        <p:spPr>
          <a:xfrm>
            <a:off x="6776787" y="4933950"/>
            <a:ext cx="1567113" cy="852830"/>
          </a:xfrm>
          <a:prstGeom prst="ellipse">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777338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413893" y="590730"/>
            <a:ext cx="4126576" cy="1097812"/>
          </a:xfrm>
          <a:prstGeom prst="rect">
            <a:avLst/>
          </a:prstGeom>
          <a:solidFill>
            <a:srgbClr val="0C98A6"/>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651141" y="873901"/>
            <a:ext cx="4466465" cy="1285875"/>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zh-CN" altLang="en-US" b="1" dirty="0">
                <a:solidFill>
                  <a:schemeClr val="bg1"/>
                </a:solidFill>
                <a:latin typeface="-apple-system"/>
              </a:rPr>
              <a:t>高斯混合分布差异对比</a:t>
            </a:r>
            <a:endParaRPr lang="zh-CN" altLang="en-US" b="1" i="0" dirty="0">
              <a:solidFill>
                <a:schemeClr val="bg1"/>
              </a:solidFill>
              <a:effectLst/>
              <a:latin typeface="-apple-system"/>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投篮决策过程分析</a:t>
            </a:r>
          </a:p>
        </p:txBody>
      </p:sp>
      <p:sp>
        <p:nvSpPr>
          <p:cNvPr id="12" name="文本框 11">
            <a:extLst>
              <a:ext uri="{FF2B5EF4-FFF2-40B4-BE49-F238E27FC236}">
                <a16:creationId xmlns:a16="http://schemas.microsoft.com/office/drawing/2014/main" id="{009929EF-9E70-4974-A8D6-225654763E4C}"/>
              </a:ext>
            </a:extLst>
          </p:cNvPr>
          <p:cNvSpPr txBox="1"/>
          <p:nvPr/>
        </p:nvSpPr>
        <p:spPr>
          <a:xfrm>
            <a:off x="8678625" y="3128486"/>
            <a:ext cx="2784727" cy="1200329"/>
          </a:xfrm>
          <a:prstGeom prst="rect">
            <a:avLst/>
          </a:prstGeom>
          <a:noFill/>
        </p:spPr>
        <p:txBody>
          <a:bodyPr wrap="square">
            <a:spAutoFit/>
          </a:bodyPr>
          <a:lstStyle/>
          <a:p>
            <a:pPr algn="l"/>
            <a:r>
              <a:rPr lang="zh-CN" altLang="en-US" b="0" i="0" dirty="0">
                <a:effectLst/>
                <a:latin typeface="-apple-system"/>
              </a:rPr>
              <a:t>可以看到这里的密度差异，但不是很清楚，所以让我们以高斯格式显示数据，希望它会更清晰</a:t>
            </a:r>
          </a:p>
        </p:txBody>
      </p:sp>
      <p:pic>
        <p:nvPicPr>
          <p:cNvPr id="3" name="图片 2">
            <a:extLst>
              <a:ext uri="{FF2B5EF4-FFF2-40B4-BE49-F238E27FC236}">
                <a16:creationId xmlns:a16="http://schemas.microsoft.com/office/drawing/2014/main" id="{0767052F-2542-4304-BB2F-6E17BD878DB1}"/>
              </a:ext>
            </a:extLst>
          </p:cNvPr>
          <p:cNvPicPr>
            <a:picLocks noChangeAspect="1"/>
          </p:cNvPicPr>
          <p:nvPr/>
        </p:nvPicPr>
        <p:blipFill>
          <a:blip r:embed="rId3"/>
          <a:stretch>
            <a:fillRect/>
          </a:stretch>
        </p:blipFill>
        <p:spPr>
          <a:xfrm>
            <a:off x="596659" y="2249460"/>
            <a:ext cx="8108964" cy="4158709"/>
          </a:xfrm>
          <a:prstGeom prst="rect">
            <a:avLst/>
          </a:prstGeom>
        </p:spPr>
      </p:pic>
    </p:spTree>
    <p:extLst>
      <p:ext uri="{BB962C8B-B14F-4D97-AF65-F5344CB8AC3E}">
        <p14:creationId xmlns:p14="http://schemas.microsoft.com/office/powerpoint/2010/main" val="23738538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a:extLst>
              <a:ext uri="{FF2B5EF4-FFF2-40B4-BE49-F238E27FC236}">
                <a16:creationId xmlns:a16="http://schemas.microsoft.com/office/drawing/2014/main" id="{2543E254-4673-48A3-93AD-683B84945015}"/>
              </a:ext>
            </a:extLst>
          </p:cNvPr>
          <p:cNvSpPr/>
          <p:nvPr/>
        </p:nvSpPr>
        <p:spPr>
          <a:xfrm>
            <a:off x="4445092" y="555339"/>
            <a:ext cx="4095377" cy="809445"/>
          </a:xfrm>
          <a:prstGeom prst="rect">
            <a:avLst/>
          </a:prstGeom>
          <a:solidFill>
            <a:srgbClr val="ED6D4F"/>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sz="2400" dirty="0">
              <a:solidFill>
                <a:schemeClr val="bg1"/>
              </a:solidFill>
              <a:latin typeface="Trebuchet MS" panose="020B0603020202020204" pitchFamily="34" charset="0"/>
              <a:sym typeface="Helvetica" pitchFamily="2" charset="0"/>
            </a:endParaRPr>
          </a:p>
        </p:txBody>
      </p:sp>
      <p:sp>
        <p:nvSpPr>
          <p:cNvPr id="28" name="矩形 49">
            <a:extLst>
              <a:ext uri="{FF2B5EF4-FFF2-40B4-BE49-F238E27FC236}">
                <a16:creationId xmlns:a16="http://schemas.microsoft.com/office/drawing/2014/main" id="{7ABF1AAE-2BC2-40AC-B688-9EEB87BBD53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50">
            <a:extLst>
              <a:ext uri="{FF2B5EF4-FFF2-40B4-BE49-F238E27FC236}">
                <a16:creationId xmlns:a16="http://schemas.microsoft.com/office/drawing/2014/main" id="{5575B712-5931-4B23-8E21-C44C03F6423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Text Placeholder 4">
            <a:extLst>
              <a:ext uri="{FF2B5EF4-FFF2-40B4-BE49-F238E27FC236}">
                <a16:creationId xmlns:a16="http://schemas.microsoft.com/office/drawing/2014/main" id="{6A216948-645F-447F-B4AE-20B105C50DBB}"/>
              </a:ext>
            </a:extLst>
          </p:cNvPr>
          <p:cNvSpPr txBox="1"/>
          <p:nvPr/>
        </p:nvSpPr>
        <p:spPr>
          <a:xfrm>
            <a:off x="4579047" y="753562"/>
            <a:ext cx="4126576" cy="139065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zh-CN" altLang="en-US" b="1" dirty="0">
                <a:solidFill>
                  <a:schemeClr val="bg1"/>
                </a:solidFill>
                <a:latin typeface="-apple-system"/>
              </a:rPr>
              <a:t>高斯混合分布差异对比</a:t>
            </a:r>
            <a:endParaRPr lang="zh-CN" altLang="en-US" b="1" i="0" dirty="0">
              <a:solidFill>
                <a:schemeClr val="bg1"/>
              </a:solidFill>
              <a:effectLst/>
              <a:latin typeface="-apple-system"/>
            </a:endParaRPr>
          </a:p>
        </p:txBody>
      </p:sp>
      <p:sp>
        <p:nvSpPr>
          <p:cNvPr id="15" name="文本框 47">
            <a:extLst>
              <a:ext uri="{FF2B5EF4-FFF2-40B4-BE49-F238E27FC236}">
                <a16:creationId xmlns:a16="http://schemas.microsoft.com/office/drawing/2014/main" id="{578AE1D8-9459-4241-8E86-DC84AD14CC8D}"/>
              </a:ext>
            </a:extLst>
          </p:cNvPr>
          <p:cNvSpPr txBox="1"/>
          <p:nvPr/>
        </p:nvSpPr>
        <p:spPr>
          <a:xfrm>
            <a:off x="584153" y="414884"/>
            <a:ext cx="2133781" cy="369332"/>
          </a:xfrm>
          <a:prstGeom prst="rect">
            <a:avLst/>
          </a:prstGeom>
          <a:noFill/>
        </p:spPr>
        <p:txBody>
          <a:bodyPr wrap="square" rtlCol="0">
            <a:spAutoFit/>
            <a:scene3d>
              <a:camera prst="orthographicFront"/>
              <a:lightRig rig="threePt" dir="t"/>
            </a:scene3d>
            <a:sp3d contourW="12700"/>
          </a:bodyPr>
          <a:lstStyle/>
          <a:p>
            <a:pPr algn="dist"/>
            <a:r>
              <a:rPr lang="zh-CN" altLang="en-US" sz="1800" dirty="0">
                <a:solidFill>
                  <a:schemeClr val="tx1">
                    <a:lumMod val="65000"/>
                    <a:lumOff val="35000"/>
                  </a:schemeClr>
                </a:solidFill>
                <a:latin typeface="黑体" panose="02010609060101010101" pitchFamily="49" charset="-122"/>
                <a:ea typeface="黑体" panose="02010609060101010101" pitchFamily="49" charset="-122"/>
              </a:rPr>
              <a:t>投篮决策过程分析</a:t>
            </a:r>
          </a:p>
        </p:txBody>
      </p:sp>
      <p:sp>
        <p:nvSpPr>
          <p:cNvPr id="12" name="文本框 11">
            <a:extLst>
              <a:ext uri="{FF2B5EF4-FFF2-40B4-BE49-F238E27FC236}">
                <a16:creationId xmlns:a16="http://schemas.microsoft.com/office/drawing/2014/main" id="{009929EF-9E70-4974-A8D6-225654763E4C}"/>
              </a:ext>
            </a:extLst>
          </p:cNvPr>
          <p:cNvSpPr txBox="1"/>
          <p:nvPr/>
        </p:nvSpPr>
        <p:spPr>
          <a:xfrm>
            <a:off x="2091412" y="5781271"/>
            <a:ext cx="8009175" cy="646331"/>
          </a:xfrm>
          <a:prstGeom prst="rect">
            <a:avLst/>
          </a:prstGeom>
          <a:noFill/>
        </p:spPr>
        <p:txBody>
          <a:bodyPr wrap="square">
            <a:spAutoFit/>
          </a:bodyPr>
          <a:lstStyle/>
          <a:p>
            <a:pPr algn="l"/>
            <a:r>
              <a:rPr lang="zh-CN" altLang="en-US" b="0" i="0" dirty="0">
                <a:effectLst/>
                <a:latin typeface="-apple-system"/>
              </a:rPr>
              <a:t>现在很明显，在投篮不中后，与投篮后相比，科比更有可能直接从篮下投篮</a:t>
            </a:r>
          </a:p>
          <a:p>
            <a:pPr algn="l"/>
            <a:r>
              <a:rPr lang="zh-CN" altLang="en-US" b="0" i="0" dirty="0">
                <a:effectLst/>
                <a:latin typeface="-apple-system"/>
              </a:rPr>
              <a:t>也很明显，在投篮后，科比更有可能尝试三分球作为他的下一次投篮</a:t>
            </a:r>
          </a:p>
        </p:txBody>
      </p:sp>
      <p:pic>
        <p:nvPicPr>
          <p:cNvPr id="2" name="图片 1">
            <a:extLst>
              <a:ext uri="{FF2B5EF4-FFF2-40B4-BE49-F238E27FC236}">
                <a16:creationId xmlns:a16="http://schemas.microsoft.com/office/drawing/2014/main" id="{8C3F5BDD-913E-469C-B5E5-4628032773B2}"/>
              </a:ext>
            </a:extLst>
          </p:cNvPr>
          <p:cNvPicPr>
            <a:picLocks noChangeAspect="1"/>
          </p:cNvPicPr>
          <p:nvPr/>
        </p:nvPicPr>
        <p:blipFill>
          <a:blip r:embed="rId3"/>
          <a:stretch>
            <a:fillRect/>
          </a:stretch>
        </p:blipFill>
        <p:spPr>
          <a:xfrm>
            <a:off x="314293" y="1494934"/>
            <a:ext cx="5438808" cy="3904374"/>
          </a:xfrm>
          <a:prstGeom prst="rect">
            <a:avLst/>
          </a:prstGeom>
        </p:spPr>
      </p:pic>
      <p:pic>
        <p:nvPicPr>
          <p:cNvPr id="4" name="图片 3">
            <a:extLst>
              <a:ext uri="{FF2B5EF4-FFF2-40B4-BE49-F238E27FC236}">
                <a16:creationId xmlns:a16="http://schemas.microsoft.com/office/drawing/2014/main" id="{43352744-20A4-481F-99FF-CFEB4E6890C9}"/>
              </a:ext>
            </a:extLst>
          </p:cNvPr>
          <p:cNvPicPr>
            <a:picLocks noChangeAspect="1"/>
          </p:cNvPicPr>
          <p:nvPr/>
        </p:nvPicPr>
        <p:blipFill>
          <a:blip r:embed="rId4"/>
          <a:stretch>
            <a:fillRect/>
          </a:stretch>
        </p:blipFill>
        <p:spPr>
          <a:xfrm>
            <a:off x="6096000" y="1451087"/>
            <a:ext cx="5884081" cy="3955825"/>
          </a:xfrm>
          <a:prstGeom prst="rect">
            <a:avLst/>
          </a:prstGeom>
        </p:spPr>
      </p:pic>
    </p:spTree>
    <p:extLst>
      <p:ext uri="{BB962C8B-B14F-4D97-AF65-F5344CB8AC3E}">
        <p14:creationId xmlns:p14="http://schemas.microsoft.com/office/powerpoint/2010/main" val="295128947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645" name="矩形 49"/>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6" name="矩形 50"/>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48648" name="矩形 52"/>
          <p:cNvSpPr/>
          <p:nvPr/>
        </p:nvSpPr>
        <p:spPr>
          <a:xfrm>
            <a:off x="728600" y="1201064"/>
            <a:ext cx="10956306" cy="5295666"/>
          </a:xfrm>
          <a:prstGeom prst="rect">
            <a:avLst/>
          </a:prstGeom>
          <a:solidFill>
            <a:srgbClr val="ED6D4F"/>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矩形 4">
            <a:extLst>
              <a:ext uri="{FF2B5EF4-FFF2-40B4-BE49-F238E27FC236}">
                <a16:creationId xmlns:a16="http://schemas.microsoft.com/office/drawing/2014/main" id="{2EF7B955-CC65-4301-825F-8265376E733F}"/>
              </a:ext>
            </a:extLst>
          </p:cNvPr>
          <p:cNvSpPr/>
          <p:nvPr/>
        </p:nvSpPr>
        <p:spPr>
          <a:xfrm>
            <a:off x="728600" y="2120743"/>
            <a:ext cx="10965184" cy="12308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385680AB-2F59-489D-A437-E350AA6661A2}"/>
              </a:ext>
            </a:extLst>
          </p:cNvPr>
          <p:cNvSpPr txBox="1"/>
          <p:nvPr/>
        </p:nvSpPr>
        <p:spPr>
          <a:xfrm>
            <a:off x="1181360" y="1367160"/>
            <a:ext cx="3959441" cy="523220"/>
          </a:xfrm>
          <a:prstGeom prst="rect">
            <a:avLst/>
          </a:prstGeom>
          <a:noFill/>
        </p:spPr>
        <p:txBody>
          <a:bodyPr wrap="square" rtlCol="0">
            <a:spAutoFit/>
          </a:bodyPr>
          <a:lstStyle/>
          <a:p>
            <a:r>
              <a:rPr lang="zh-CN" altLang="en-US" sz="2800" dirty="0">
                <a:solidFill>
                  <a:schemeClr val="bg1"/>
                </a:solidFill>
                <a:latin typeface="黑体" panose="02010609060101010101" pitchFamily="49" charset="-122"/>
                <a:ea typeface="黑体" panose="02010609060101010101" pitchFamily="49" charset="-122"/>
              </a:rPr>
              <a:t>参考文献</a:t>
            </a:r>
          </a:p>
        </p:txBody>
      </p:sp>
      <p:sp>
        <p:nvSpPr>
          <p:cNvPr id="3" name="文本框 2">
            <a:extLst>
              <a:ext uri="{FF2B5EF4-FFF2-40B4-BE49-F238E27FC236}">
                <a16:creationId xmlns:a16="http://schemas.microsoft.com/office/drawing/2014/main" id="{ACBD9984-6D0A-447B-8B23-7CB9931163B9}"/>
              </a:ext>
            </a:extLst>
          </p:cNvPr>
          <p:cNvSpPr txBox="1"/>
          <p:nvPr/>
        </p:nvSpPr>
        <p:spPr>
          <a:xfrm>
            <a:off x="914400" y="2343843"/>
            <a:ext cx="10549000" cy="369332"/>
          </a:xfrm>
          <a:prstGeom prst="rect">
            <a:avLst/>
          </a:prstGeom>
          <a:noFill/>
        </p:spPr>
        <p:txBody>
          <a:bodyPr wrap="square" rtlCol="0">
            <a:spAutoFit/>
          </a:bodyPr>
          <a:lstStyle/>
          <a:p>
            <a:r>
              <a:rPr lang="en-US" altLang="zh-CN" b="1" dirty="0">
                <a:solidFill>
                  <a:schemeClr val="bg1"/>
                </a:solidFill>
                <a:latin typeface="黑体" panose="02010609060101010101" pitchFamily="49" charset="-122"/>
                <a:ea typeface="黑体" panose="02010609060101010101" pitchFamily="49" charset="-122"/>
              </a:rPr>
              <a:t>123</a:t>
            </a:r>
            <a:r>
              <a:rPr lang="zh-CN" altLang="en-US" b="1" dirty="0">
                <a:solidFill>
                  <a:schemeClr val="bg1"/>
                </a:solidFill>
                <a:latin typeface="黑体" panose="02010609060101010101" pitchFamily="49" charset="-122"/>
                <a:ea typeface="黑体" panose="02010609060101010101" pitchFamily="49" charset="-122"/>
              </a:rPr>
              <a:t>看见扣篮大赛大家快来调查深刻理解领导层面看</a:t>
            </a:r>
            <a:endParaRPr lang="en-US" altLang="zh-CN" dirty="0">
              <a:solidFill>
                <a:schemeClr val="bg1"/>
              </a:solidFill>
              <a:latin typeface="黑体" panose="02010609060101010101" pitchFamily="49" charset="-122"/>
              <a:ea typeface="黑体" panose="02010609060101010101" pitchFamily="49" charset="-122"/>
            </a:endParaRPr>
          </a:p>
        </p:txBody>
      </p:sp>
      <p:sp>
        <p:nvSpPr>
          <p:cNvPr id="10" name="文本框 47">
            <a:extLst>
              <a:ext uri="{FF2B5EF4-FFF2-40B4-BE49-F238E27FC236}">
                <a16:creationId xmlns:a16="http://schemas.microsoft.com/office/drawing/2014/main" id="{9A2B10C1-CE54-4690-941A-8548C841076A}"/>
              </a:ext>
            </a:extLst>
          </p:cNvPr>
          <p:cNvSpPr txBox="1"/>
          <p:nvPr/>
        </p:nvSpPr>
        <p:spPr>
          <a:xfrm>
            <a:off x="584154" y="414884"/>
            <a:ext cx="1311322" cy="369332"/>
          </a:xfrm>
          <a:prstGeom prst="rect">
            <a:avLst/>
          </a:prstGeom>
          <a:noFill/>
        </p:spPr>
        <p:txBody>
          <a:bodyPr wrap="square" rtlCol="0">
            <a:spAutoFit/>
            <a:scene3d>
              <a:camera prst="orthographicFront"/>
              <a:lightRig rig="threePt" dir="t"/>
            </a:scene3d>
            <a:sp3d contourW="12700"/>
          </a:bodyPr>
          <a:lstStyle/>
          <a:p>
            <a:pPr algn="dist"/>
            <a:r>
              <a:rPr lang="zh-CN" altLang="en-US" dirty="0">
                <a:solidFill>
                  <a:schemeClr val="tx1">
                    <a:lumMod val="65000"/>
                    <a:lumOff val="35000"/>
                  </a:schemeClr>
                </a:solidFill>
                <a:latin typeface="黑体" panose="02010609060101010101" pitchFamily="49" charset="-122"/>
                <a:ea typeface="黑体" panose="02010609060101010101" pitchFamily="49" charset="-122"/>
              </a:rPr>
              <a:t>参考文献</a:t>
            </a:r>
            <a:endParaRPr lang="zh-CN" altLang="en-US" sz="1800" dirty="0">
              <a:solidFill>
                <a:schemeClr val="tx1">
                  <a:lumMod val="65000"/>
                  <a:lumOff val="35000"/>
                </a:schemeClr>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97744376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97157" name="图片 4"/>
          <p:cNvPicPr>
            <a:picLocks noChangeAspect="1"/>
          </p:cNvPicPr>
          <p:nvPr/>
        </p:nvPicPr>
        <p:blipFill>
          <a:blip r:embed="rId3" cstate="screen"/>
          <a:stretch>
            <a:fillRect/>
          </a:stretch>
        </p:blipFill>
        <p:spPr>
          <a:xfrm>
            <a:off x="191453" y="529162"/>
            <a:ext cx="5796776" cy="5796776"/>
          </a:xfrm>
          <a:prstGeom prst="rect">
            <a:avLst/>
          </a:prstGeom>
        </p:spPr>
      </p:pic>
      <p:sp>
        <p:nvSpPr>
          <p:cNvPr id="1048845" name="文本框 16"/>
          <p:cNvSpPr txBox="1"/>
          <p:nvPr/>
        </p:nvSpPr>
        <p:spPr>
          <a:xfrm>
            <a:off x="8084632" y="2773484"/>
            <a:ext cx="3761756" cy="769441"/>
          </a:xfrm>
          <a:prstGeom prst="rect">
            <a:avLst/>
          </a:prstGeom>
          <a:noFill/>
        </p:spPr>
        <p:txBody>
          <a:bodyPr wrap="square" rtlCol="0">
            <a:spAutoFit/>
          </a:bodyPr>
          <a:lstStyle/>
          <a:p>
            <a:pPr algn="dist"/>
            <a:r>
              <a:rPr lang="en-US" altLang="zh-CN" sz="4400" dirty="0">
                <a:solidFill>
                  <a:srgbClr val="0C98A6"/>
                </a:solidFill>
                <a:latin typeface="黑体" panose="02010609060101010101" pitchFamily="49" charset="-122"/>
                <a:ea typeface="黑体" panose="02010609060101010101" pitchFamily="49" charset="-122"/>
              </a:rPr>
              <a:t>INTERNET</a:t>
            </a:r>
            <a:endParaRPr lang="zh-CN" altLang="en-US" sz="4400" dirty="0">
              <a:solidFill>
                <a:srgbClr val="0C98A6"/>
              </a:solidFill>
              <a:latin typeface="黑体" panose="02010609060101010101" pitchFamily="49" charset="-122"/>
              <a:ea typeface="黑体" panose="02010609060101010101" pitchFamily="49" charset="-122"/>
            </a:endParaRPr>
          </a:p>
        </p:txBody>
      </p:sp>
      <p:sp>
        <p:nvSpPr>
          <p:cNvPr id="1048846" name="文本框 17"/>
          <p:cNvSpPr txBox="1"/>
          <p:nvPr/>
        </p:nvSpPr>
        <p:spPr>
          <a:xfrm>
            <a:off x="6047678" y="3427550"/>
            <a:ext cx="5796776" cy="830997"/>
          </a:xfrm>
          <a:prstGeom prst="rect">
            <a:avLst/>
          </a:prstGeom>
          <a:noFill/>
        </p:spPr>
        <p:txBody>
          <a:bodyPr wrap="square" rtlCol="0">
            <a:spAutoFit/>
          </a:bodyPr>
          <a:lstStyle/>
          <a:p>
            <a:pPr algn="dist"/>
            <a:r>
              <a:rPr lang="zh-CN" altLang="en-US" sz="4800" dirty="0">
                <a:solidFill>
                  <a:schemeClr val="tx1">
                    <a:lumMod val="65000"/>
                    <a:lumOff val="35000"/>
                  </a:schemeClr>
                </a:solidFill>
                <a:latin typeface="方正姚体" panose="02010601030101010101" pitchFamily="2" charset="-122"/>
                <a:ea typeface="方正姚体" panose="02010601030101010101" pitchFamily="2" charset="-122"/>
              </a:rPr>
              <a:t>汇报完毕谢谢观看</a:t>
            </a:r>
          </a:p>
        </p:txBody>
      </p:sp>
    </p:spTree>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DFAAD02C-081F-4860-9353-19204DAB842D}"/>
              </a:ext>
            </a:extLst>
          </p:cNvPr>
          <p:cNvSpPr txBox="1"/>
          <p:nvPr/>
        </p:nvSpPr>
        <p:spPr>
          <a:xfrm>
            <a:off x="2310412" y="1027906"/>
            <a:ext cx="7863398" cy="2806025"/>
          </a:xfrm>
          <a:prstGeom prst="rect">
            <a:avLst/>
          </a:prstGeom>
          <a:noFill/>
        </p:spPr>
        <p:txBody>
          <a:bodyPr wrap="square">
            <a:spAutoFit/>
          </a:bodyPr>
          <a:lstStyle/>
          <a:p>
            <a:pPr>
              <a:lnSpc>
                <a:spcPct val="150000"/>
              </a:lnSpc>
            </a:pPr>
            <a:r>
              <a:rPr lang="zh-CN" altLang="en-US" sz="2400" dirty="0"/>
              <a:t>      由于不考虑篮球和篮筐的大小，不考虑空气阻力的影响，从未出手时的球心</a:t>
            </a:r>
            <a:r>
              <a:rPr lang="en-US" altLang="zh-CN" sz="2400" dirty="0"/>
              <a:t>p</a:t>
            </a:r>
            <a:r>
              <a:rPr lang="zh-CN" altLang="en-US" sz="2400" dirty="0"/>
              <a:t>为坐标圆点，</a:t>
            </a:r>
            <a:r>
              <a:rPr lang="en-US" altLang="zh-CN" sz="2400" dirty="0"/>
              <a:t>x</a:t>
            </a:r>
            <a:r>
              <a:rPr lang="zh-CN" altLang="en-US" sz="2400" dirty="0"/>
              <a:t>轴为水平方向，</a:t>
            </a:r>
            <a:r>
              <a:rPr lang="en-US" altLang="zh-CN" sz="2400" dirty="0"/>
              <a:t>y</a:t>
            </a:r>
            <a:r>
              <a:rPr lang="zh-CN" altLang="en-US" sz="2400" dirty="0"/>
              <a:t>轴为竖直方向</a:t>
            </a:r>
            <a:r>
              <a:rPr lang="en-US" altLang="zh-CN" sz="2400" dirty="0"/>
              <a:t>,</a:t>
            </a:r>
            <a:r>
              <a:rPr lang="zh-CN" altLang="en-US" sz="2400" dirty="0"/>
              <a:t>篮球在</a:t>
            </a:r>
            <a:r>
              <a:rPr lang="en-US" altLang="zh-CN" sz="2400" dirty="0"/>
              <a:t>t=0</a:t>
            </a:r>
            <a:r>
              <a:rPr lang="zh-CN" altLang="en-US" sz="2400" dirty="0"/>
              <a:t>时以出手速度</a:t>
            </a:r>
            <a:r>
              <a:rPr lang="en-US" altLang="zh-CN" sz="2400" dirty="0"/>
              <a:t>v</a:t>
            </a:r>
            <a:r>
              <a:rPr lang="zh-CN" altLang="en-US" sz="2400" dirty="0"/>
              <a:t>和出手角度</a:t>
            </a:r>
            <a:r>
              <a:rPr lang="en-US" altLang="zh-CN" sz="2400" dirty="0"/>
              <a:t>a</a:t>
            </a:r>
            <a:r>
              <a:rPr lang="zh-CN" altLang="en-US" sz="2400" dirty="0"/>
              <a:t>投出，可视为质点</a:t>
            </a:r>
            <a:r>
              <a:rPr lang="en-US" altLang="zh-CN" sz="2400" dirty="0"/>
              <a:t>(</a:t>
            </a:r>
            <a:r>
              <a:rPr lang="zh-CN" altLang="en-US" sz="2400" dirty="0"/>
              <a:t>球心</a:t>
            </a:r>
            <a:r>
              <a:rPr lang="en-US" altLang="zh-CN" sz="2400" dirty="0"/>
              <a:t>)</a:t>
            </a:r>
            <a:r>
              <a:rPr lang="zh-CN" altLang="en-US" sz="2400" dirty="0"/>
              <a:t>的斜抛运动</a:t>
            </a:r>
            <a:r>
              <a:rPr lang="en-US" altLang="zh-CN" sz="2400" dirty="0"/>
              <a:t>,</a:t>
            </a:r>
            <a:r>
              <a:rPr lang="zh-CN" altLang="en-US" sz="2400" dirty="0"/>
              <a:t>其运动方程是我们熟知的</a:t>
            </a:r>
            <a:br>
              <a:rPr lang="zh-CN" altLang="en-US" sz="2400" dirty="0"/>
            </a:br>
            <a:endParaRPr lang="zh-CN" altLang="en-US" sz="2400" dirty="0"/>
          </a:p>
        </p:txBody>
      </p:sp>
      <mc:AlternateContent xmlns:mc="http://schemas.openxmlformats.org/markup-compatibility/2006" xmlns:a14="http://schemas.microsoft.com/office/drawing/2010/main">
        <mc:Choice Requires="a14">
          <p:sp>
            <p:nvSpPr>
              <p:cNvPr id="3" name="标题 1">
                <a:extLst>
                  <a:ext uri="{FF2B5EF4-FFF2-40B4-BE49-F238E27FC236}">
                    <a16:creationId xmlns:a16="http://schemas.microsoft.com/office/drawing/2014/main" id="{140C4255-D8C2-4AD8-BCAB-A836967EA68E}"/>
                  </a:ext>
                </a:extLst>
              </p:cNvPr>
              <p:cNvSpPr>
                <a:spLocks noGrp="1"/>
              </p:cNvSpPr>
              <p:nvPr>
                <p:ph type="title"/>
              </p:nvPr>
            </p:nvSpPr>
            <p:spPr>
              <a:xfrm>
                <a:off x="1472213" y="3765272"/>
                <a:ext cx="10515600" cy="1325563"/>
              </a:xfrm>
            </p:spPr>
            <p:txBody>
              <a:bodyPr>
                <a:noAutofit/>
              </a:bodyPr>
              <a:lstStyle/>
              <a:p>
                <a:pPr/>
                <a14:m>
                  <m:oMathPara xmlns:m="http://schemas.openxmlformats.org/officeDocument/2006/math">
                    <m:oMathParaPr>
                      <m:jc m:val="centerGroup"/>
                    </m:oMathParaPr>
                    <m:oMath xmlns:m="http://schemas.openxmlformats.org/officeDocument/2006/math">
                      <m:r>
                        <a:rPr lang="en-US" altLang="zh-CN" sz="3600" i="1">
                          <a:latin typeface="Cambria Math" panose="02040503050406030204" charset="0"/>
                          <a:cs typeface="Cambria Math" panose="02040503050406030204" charset="0"/>
                        </a:rPr>
                        <m:t>𝑥</m:t>
                      </m:r>
                      <m:r>
                        <a:rPr lang="en-US" altLang="zh-CN" sz="3600" i="1">
                          <a:latin typeface="Cambria Math" panose="02040503050406030204" charset="0"/>
                          <a:cs typeface="Cambria Math" panose="02040503050406030204" charset="0"/>
                        </a:rPr>
                        <m:t>(</m:t>
                      </m:r>
                      <m:r>
                        <a:rPr lang="en-US" altLang="zh-CN" sz="3600" i="1">
                          <a:latin typeface="Cambria Math" panose="02040503050406030204" charset="0"/>
                          <a:cs typeface="Cambria Math" panose="02040503050406030204" charset="0"/>
                        </a:rPr>
                        <m:t>𝑡</m:t>
                      </m:r>
                      <m:r>
                        <a:rPr lang="en-US" altLang="zh-CN" sz="3600" i="1">
                          <a:latin typeface="Cambria Math" panose="02040503050406030204" charset="0"/>
                          <a:cs typeface="Cambria Math" panose="02040503050406030204" charset="0"/>
                        </a:rPr>
                        <m:t>)=</m:t>
                      </m:r>
                      <m:r>
                        <a:rPr lang="en-US" altLang="zh-CN" sz="3600" i="1">
                          <a:latin typeface="Cambria Math" panose="02040503050406030204" charset="0"/>
                          <a:cs typeface="Cambria Math" panose="02040503050406030204" charset="0"/>
                        </a:rPr>
                        <m:t>𝑣</m:t>
                      </m:r>
                      <m:r>
                        <a:rPr lang="en-US" altLang="zh-CN" sz="3600" i="1">
                          <a:latin typeface="Cambria Math" panose="02040503050406030204" charset="0"/>
                          <a:cs typeface="Cambria Math" panose="02040503050406030204" charset="0"/>
                        </a:rPr>
                        <m:t> </m:t>
                      </m:r>
                      <m:r>
                        <a:rPr lang="en-US" altLang="zh-CN" sz="3600" i="1">
                          <a:latin typeface="Cambria Math" panose="02040503050406030204" charset="0"/>
                          <a:cs typeface="Cambria Math" panose="02040503050406030204" charset="0"/>
                        </a:rPr>
                        <m:t>𝑐𝑜𝑠</m:t>
                      </m:r>
                      <m:r>
                        <a:rPr lang="en-US" altLang="zh-CN" sz="3600" i="1">
                          <a:latin typeface="Cambria Math" panose="02040503050406030204" charset="0"/>
                          <a:cs typeface="Cambria Math" panose="02040503050406030204" charset="0"/>
                        </a:rPr>
                        <m:t>𝛼</m:t>
                      </m:r>
                      <m:r>
                        <a:rPr lang="en-US" altLang="zh-CN" sz="3600" i="1">
                          <a:latin typeface="Cambria Math" panose="02040503050406030204" charset="0"/>
                          <a:cs typeface="Cambria Math" panose="02040503050406030204" charset="0"/>
                        </a:rPr>
                        <m:t>𝑡</m:t>
                      </m:r>
                    </m:oMath>
                    <m:oMath xmlns:m="http://schemas.openxmlformats.org/officeDocument/2006/math">
                      <m:r>
                        <a:rPr lang="en-US" altLang="zh-CN" sz="3600" i="1">
                          <a:latin typeface="Cambria Math" panose="02040503050406030204" charset="0"/>
                          <a:cs typeface="Cambria Math" panose="02040503050406030204" charset="0"/>
                        </a:rPr>
                        <m:t>𝑦</m:t>
                      </m:r>
                      <m:r>
                        <a:rPr lang="en-US" altLang="zh-CN" sz="3600" i="1">
                          <a:latin typeface="Cambria Math" panose="02040503050406030204" charset="0"/>
                          <a:cs typeface="Cambria Math" panose="02040503050406030204" charset="0"/>
                        </a:rPr>
                        <m:t>(</m:t>
                      </m:r>
                      <m:r>
                        <a:rPr lang="en-US" altLang="zh-CN" sz="3600" i="1">
                          <a:latin typeface="Cambria Math" panose="02040503050406030204" charset="0"/>
                          <a:cs typeface="Cambria Math" panose="02040503050406030204" charset="0"/>
                        </a:rPr>
                        <m:t>𝑡</m:t>
                      </m:r>
                      <m:r>
                        <a:rPr lang="en-US" altLang="zh-CN" sz="3600" i="1">
                          <a:latin typeface="Cambria Math" panose="02040503050406030204" charset="0"/>
                          <a:cs typeface="Cambria Math" panose="02040503050406030204" charset="0"/>
                        </a:rPr>
                        <m:t>)=</m:t>
                      </m:r>
                      <m:r>
                        <a:rPr lang="en-US" altLang="zh-CN" sz="3600" i="1">
                          <a:latin typeface="Cambria Math" panose="02040503050406030204" charset="0"/>
                          <a:cs typeface="Cambria Math" panose="02040503050406030204" charset="0"/>
                        </a:rPr>
                        <m:t>𝑣</m:t>
                      </m:r>
                      <m:r>
                        <a:rPr lang="en-US" altLang="zh-CN" sz="3600" i="1">
                          <a:latin typeface="Cambria Math" panose="02040503050406030204" charset="0"/>
                          <a:cs typeface="Cambria Math" panose="02040503050406030204" charset="0"/>
                        </a:rPr>
                        <m:t> </m:t>
                      </m:r>
                      <m:r>
                        <a:rPr lang="en-US" altLang="zh-CN" sz="3600" i="1">
                          <a:latin typeface="Cambria Math" panose="02040503050406030204" charset="0"/>
                          <a:cs typeface="Cambria Math" panose="02040503050406030204" charset="0"/>
                        </a:rPr>
                        <m:t>𝑠𝑖𝑛</m:t>
                      </m:r>
                      <m:r>
                        <a:rPr lang="en-US" altLang="zh-CN" sz="3600" i="1">
                          <a:latin typeface="Cambria Math" panose="02040503050406030204" charset="0"/>
                          <a:cs typeface="Cambria Math" panose="02040503050406030204" charset="0"/>
                        </a:rPr>
                        <m:t>𝛼</m:t>
                      </m:r>
                      <m:r>
                        <a:rPr lang="en-US" altLang="zh-CN" sz="3600" i="1">
                          <a:latin typeface="Cambria Math" panose="02040503050406030204" charset="0"/>
                          <a:cs typeface="Cambria Math" panose="02040503050406030204" charset="0"/>
                        </a:rPr>
                        <m:t>𝑡</m:t>
                      </m:r>
                      <m:r>
                        <a:rPr lang="en-US" altLang="zh-CN" sz="3600" i="1">
                          <a:latin typeface="Cambria Math" panose="02040503050406030204" charset="0"/>
                          <a:cs typeface="Cambria Math" panose="02040503050406030204" charset="0"/>
                        </a:rPr>
                        <m:t>−</m:t>
                      </m:r>
                      <m:f>
                        <m:fPr>
                          <m:ctrlPr>
                            <a:rPr lang="en-US" altLang="zh-CN" sz="3600" i="1">
                              <a:latin typeface="Cambria Math" panose="02040503050406030204" pitchFamily="18" charset="0"/>
                              <a:cs typeface="Cambria Math" panose="02040503050406030204" charset="0"/>
                            </a:rPr>
                          </m:ctrlPr>
                        </m:fPr>
                        <m:num>
                          <m:sSup>
                            <m:sSupPr>
                              <m:ctrlPr>
                                <a:rPr lang="en-US" altLang="zh-CN" sz="3600" i="1">
                                  <a:latin typeface="Cambria Math" panose="02040503050406030204" pitchFamily="18" charset="0"/>
                                  <a:cs typeface="Cambria Math" panose="02040503050406030204" charset="0"/>
                                </a:rPr>
                              </m:ctrlPr>
                            </m:sSupPr>
                            <m:e>
                              <m:r>
                                <a:rPr lang="en-US" altLang="zh-CN" sz="3600" i="1">
                                  <a:latin typeface="Cambria Math" panose="02040503050406030204" charset="0"/>
                                  <a:cs typeface="Cambria Math" panose="02040503050406030204" charset="0"/>
                                </a:rPr>
                                <m:t>𝑔𝑡</m:t>
                              </m:r>
                            </m:e>
                            <m:sup>
                              <m:r>
                                <a:rPr lang="en-US" altLang="zh-CN" sz="3600" i="1">
                                  <a:latin typeface="Cambria Math" panose="02040503050406030204" charset="0"/>
                                  <a:cs typeface="Cambria Math" panose="02040503050406030204" charset="0"/>
                                </a:rPr>
                                <m:t>2</m:t>
                              </m:r>
                            </m:sup>
                          </m:sSup>
                        </m:num>
                        <m:den>
                          <m:r>
                            <a:rPr lang="en-US" altLang="zh-CN" sz="3600" i="1">
                              <a:latin typeface="Cambria Math" panose="02040503050406030204" charset="0"/>
                              <a:cs typeface="Cambria Math" panose="02040503050406030204" charset="0"/>
                            </a:rPr>
                            <m:t>2</m:t>
                          </m:r>
                        </m:den>
                      </m:f>
                      <m:r>
                        <a:rPr lang="en-US" altLang="zh-CN" sz="3600" i="1">
                          <a:latin typeface="Cambria Math" panose="02040503050406030204" charset="0"/>
                          <a:cs typeface="Cambria Math" panose="02040503050406030204" charset="0"/>
                        </a:rPr>
                        <m:t> (1)</m:t>
                      </m:r>
                    </m:oMath>
                  </m:oMathPara>
                </a14:m>
                <a:endParaRPr lang="en-US" altLang="zh-CN" sz="3600" dirty="0"/>
              </a:p>
            </p:txBody>
          </p:sp>
        </mc:Choice>
        <mc:Fallback xmlns="">
          <p:sp>
            <p:nvSpPr>
              <p:cNvPr id="3" name="标题 1">
                <a:extLst>
                  <a:ext uri="{FF2B5EF4-FFF2-40B4-BE49-F238E27FC236}">
                    <a16:creationId xmlns:a16="http://schemas.microsoft.com/office/drawing/2014/main" id="{140C4255-D8C2-4AD8-BCAB-A836967EA68E}"/>
                  </a:ext>
                </a:extLst>
              </p:cNvPr>
              <p:cNvSpPr>
                <a:spLocks noGrp="1" noRot="1" noChangeAspect="1" noMove="1" noResize="1" noEditPoints="1" noAdjustHandles="1" noChangeArrowheads="1" noChangeShapeType="1" noTextEdit="1"/>
              </p:cNvSpPr>
              <p:nvPr>
                <p:ph type="title"/>
              </p:nvPr>
            </p:nvSpPr>
            <p:spPr>
              <a:xfrm>
                <a:off x="1472213" y="3765272"/>
                <a:ext cx="10515600" cy="1325563"/>
              </a:xfrm>
              <a:blipFill>
                <a:blip r:embed="rId2"/>
                <a:stretch>
                  <a:fillRect t="-1382" b="-7834"/>
                </a:stretch>
              </a:blipFill>
            </p:spPr>
            <p:txBody>
              <a:bodyPr/>
              <a:lstStyle/>
              <a:p>
                <a:r>
                  <a:rPr lang="zh-CN" altLang="en-US">
                    <a:noFill/>
                  </a:rPr>
                  <a:t> </a:t>
                </a:r>
              </a:p>
            </p:txBody>
          </p:sp>
        </mc:Fallback>
      </mc:AlternateContent>
      <p:sp>
        <p:nvSpPr>
          <p:cNvPr id="4" name="矩形 50">
            <a:extLst>
              <a:ext uri="{FF2B5EF4-FFF2-40B4-BE49-F238E27FC236}">
                <a16:creationId xmlns:a16="http://schemas.microsoft.com/office/drawing/2014/main" id="{8B911D14-A4B1-4C95-8892-C30507DB5FFF}"/>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49">
            <a:extLst>
              <a:ext uri="{FF2B5EF4-FFF2-40B4-BE49-F238E27FC236}">
                <a16:creationId xmlns:a16="http://schemas.microsoft.com/office/drawing/2014/main" id="{2CD8E856-0B48-4551-BB0E-3F54A562BAB2}"/>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校徽">
            <a:extLst>
              <a:ext uri="{FF2B5EF4-FFF2-40B4-BE49-F238E27FC236}">
                <a16:creationId xmlns:a16="http://schemas.microsoft.com/office/drawing/2014/main" id="{974F9378-5E9B-48EE-B8ED-4FED2BC5B8AD}"/>
              </a:ext>
            </a:extLst>
          </p:cNvPr>
          <p:cNvPicPr>
            <a:picLocks noChangeAspect="1"/>
          </p:cNvPicPr>
          <p:nvPr/>
        </p:nvPicPr>
        <p:blipFill>
          <a:blip r:embed="rId3"/>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333270552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6FE43B36-0ADA-4A0C-B81F-E3563E7ED631}"/>
              </a:ext>
            </a:extLst>
          </p:cNvPr>
          <p:cNvSpPr txBox="1"/>
          <p:nvPr/>
        </p:nvSpPr>
        <p:spPr>
          <a:xfrm>
            <a:off x="1411549" y="1208193"/>
            <a:ext cx="9987379" cy="4154984"/>
          </a:xfrm>
          <a:prstGeom prst="rect">
            <a:avLst/>
          </a:prstGeom>
          <a:noFill/>
        </p:spPr>
        <p:txBody>
          <a:bodyPr wrap="square">
            <a:spAutoFit/>
          </a:bodyPr>
          <a:lstStyle/>
          <a:p>
            <a:r>
              <a:rPr lang="zh-CN" altLang="en-US" sz="2400" dirty="0"/>
              <a:t>其中</a:t>
            </a:r>
            <a:r>
              <a:rPr lang="en-US" altLang="zh-CN" sz="2400" dirty="0"/>
              <a:t>g</a:t>
            </a:r>
            <a:r>
              <a:rPr lang="zh-CN" altLang="en-US" sz="2400" dirty="0"/>
              <a:t>是重力加速度。由此可得球心运动轨迹为如下抛物线</a:t>
            </a:r>
            <a:endParaRPr lang="en-US" altLang="zh-CN" sz="2400" dirty="0"/>
          </a:p>
          <a:p>
            <a:endParaRPr lang="en-US" altLang="zh-CN" sz="2400" dirty="0"/>
          </a:p>
          <a:p>
            <a:endParaRPr lang="en-US" altLang="zh-CN" sz="2400" dirty="0"/>
          </a:p>
          <a:p>
            <a:br>
              <a:rPr lang="zh-CN" altLang="en-US" sz="2400" dirty="0"/>
            </a:br>
            <a:br>
              <a:rPr lang="zh-CN" altLang="en-US" sz="2400" dirty="0"/>
            </a:br>
            <a:r>
              <a:rPr lang="zh-CN" altLang="en-US" sz="2400" dirty="0"/>
              <a:t>以</a:t>
            </a:r>
            <a:r>
              <a:rPr lang="en-US" altLang="zh-CN" sz="2400" dirty="0"/>
              <a:t>x=</a:t>
            </a:r>
            <a:r>
              <a:rPr lang="en-US" altLang="zh-CN" sz="2400" dirty="0" err="1"/>
              <a:t>L,y</a:t>
            </a:r>
            <a:r>
              <a:rPr lang="en-US" altLang="zh-CN" sz="2400" dirty="0"/>
              <a:t>=H-h</a:t>
            </a:r>
            <a:r>
              <a:rPr lang="zh-CN" altLang="en-US" sz="2400" dirty="0"/>
              <a:t>代入</a:t>
            </a:r>
            <a:r>
              <a:rPr lang="en-US" altLang="zh-CN" sz="2400" dirty="0"/>
              <a:t>(2)</a:t>
            </a:r>
            <a:r>
              <a:rPr lang="zh-CN" altLang="en-US" sz="2400" dirty="0"/>
              <a:t>式</a:t>
            </a:r>
            <a:r>
              <a:rPr lang="en-US" altLang="zh-CN" sz="2400" dirty="0"/>
              <a:t>,</a:t>
            </a:r>
            <a:r>
              <a:rPr lang="zh-CN" altLang="en-US" sz="2400" dirty="0"/>
              <a:t>就得到球心命中框心的条件。</a:t>
            </a:r>
            <a:endParaRPr lang="en-US" altLang="zh-CN" sz="2400" dirty="0"/>
          </a:p>
          <a:p>
            <a:endParaRPr lang="en-US" altLang="zh-CN" sz="2400" dirty="0"/>
          </a:p>
          <a:p>
            <a:endParaRPr lang="en-US" altLang="zh-CN" sz="2400" dirty="0"/>
          </a:p>
          <a:p>
            <a:br>
              <a:rPr lang="zh-CN" altLang="en-US" sz="2400" dirty="0"/>
            </a:br>
            <a:br>
              <a:rPr lang="zh-CN" altLang="en-US" sz="2400" dirty="0"/>
            </a:br>
            <a:r>
              <a:rPr lang="zh-CN" altLang="en-US" sz="2400" dirty="0"/>
              <a:t>可以看出</a:t>
            </a:r>
            <a:r>
              <a:rPr lang="en-US" altLang="zh-CN" sz="2400" dirty="0"/>
              <a:t>,</a:t>
            </a:r>
            <a:r>
              <a:rPr lang="zh-CN" altLang="en-US" sz="2400" dirty="0"/>
              <a:t>给定出手速度</a:t>
            </a:r>
            <a:r>
              <a:rPr lang="en-US" altLang="zh-CN" sz="2400" dirty="0"/>
              <a:t>v</a:t>
            </a:r>
            <a:r>
              <a:rPr lang="zh-CN" altLang="en-US" sz="2400" dirty="0"/>
              <a:t>和出手高度</a:t>
            </a:r>
            <a:r>
              <a:rPr lang="en-US" altLang="zh-CN" sz="2400" dirty="0"/>
              <a:t>h,</a:t>
            </a:r>
            <a:r>
              <a:rPr lang="zh-CN" altLang="en-US" sz="2400" dirty="0"/>
              <a:t>有两个出手角度</a:t>
            </a:r>
            <a:r>
              <a:rPr lang="en-US" altLang="zh-CN" sz="2400" dirty="0"/>
              <a:t>a</a:t>
            </a:r>
            <a:r>
              <a:rPr lang="zh-CN" altLang="en-US" sz="2400" dirty="0"/>
              <a:t>满足这个条件。</a:t>
            </a: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4A723E81-A44D-42DE-8FCE-E657A1F85025}"/>
                  </a:ext>
                </a:extLst>
              </p:cNvPr>
              <p:cNvSpPr txBox="1"/>
              <p:nvPr/>
            </p:nvSpPr>
            <p:spPr>
              <a:xfrm>
                <a:off x="2479668" y="1774097"/>
                <a:ext cx="7851140" cy="935962"/>
              </a:xfrm>
              <a:prstGeom prst="rect">
                <a:avLst/>
              </a:prstGeom>
              <a:noFill/>
            </p:spPr>
            <p:txBody>
              <a:bodyPr wrap="square" rtlCol="0" anchor="t">
                <a:spAutoFit/>
              </a:bodyPr>
              <a:lstStyle/>
              <a:p>
                <a:pPr algn="l"/>
                <a14:m>
                  <m:oMathPara xmlns:m="http://schemas.openxmlformats.org/officeDocument/2006/math">
                    <m:oMathParaPr>
                      <m:jc m:val="centerGroup"/>
                    </m:oMathParaPr>
                    <m:oMath xmlns:m="http://schemas.openxmlformats.org/officeDocument/2006/math">
                      <m:r>
                        <a:rPr lang="en-US" altLang="zh-CN" sz="3200" i="1">
                          <a:solidFill>
                            <a:schemeClr val="tx1"/>
                          </a:solidFill>
                          <a:uFillTx/>
                          <a:latin typeface="Cambria Math" panose="02040503050406030204" charset="0"/>
                          <a:cs typeface="Cambria Math" panose="02040503050406030204" charset="0"/>
                        </a:rPr>
                        <m:t>𝑦</m:t>
                      </m:r>
                      <m:r>
                        <a:rPr lang="en-US" altLang="zh-CN" sz="3200" i="1">
                          <a:solidFill>
                            <a:schemeClr val="tx1"/>
                          </a:solidFill>
                          <a:uFillTx/>
                          <a:latin typeface="Cambria Math" panose="02040503050406030204" charset="0"/>
                          <a:cs typeface="Cambria Math" panose="02040503050406030204" charset="0"/>
                        </a:rPr>
                        <m:t>=</m:t>
                      </m:r>
                      <m:r>
                        <a:rPr lang="en-US" altLang="zh-CN" sz="3200" i="1">
                          <a:solidFill>
                            <a:schemeClr val="tx1"/>
                          </a:solidFill>
                          <a:uFillTx/>
                          <a:latin typeface="Cambria Math" panose="02040503050406030204" charset="0"/>
                          <a:cs typeface="Cambria Math" panose="02040503050406030204" charset="0"/>
                        </a:rPr>
                        <m:t>𝑥</m:t>
                      </m:r>
                      <m:r>
                        <a:rPr lang="en-US" altLang="zh-CN" sz="3200" i="1">
                          <a:solidFill>
                            <a:schemeClr val="tx1"/>
                          </a:solidFill>
                          <a:uFillTx/>
                          <a:latin typeface="Cambria Math" panose="02040503050406030204" charset="0"/>
                          <a:cs typeface="Cambria Math" panose="02040503050406030204" charset="0"/>
                        </a:rPr>
                        <m:t> </m:t>
                      </m:r>
                      <m:r>
                        <a:rPr lang="en-US" altLang="zh-CN" sz="3200" i="1">
                          <a:solidFill>
                            <a:schemeClr val="tx1"/>
                          </a:solidFill>
                          <a:uFillTx/>
                          <a:latin typeface="Cambria Math" panose="02040503050406030204" charset="0"/>
                          <a:cs typeface="Cambria Math" panose="02040503050406030204" charset="0"/>
                        </a:rPr>
                        <m:t>𝑡𝑎𝑛</m:t>
                      </m:r>
                      <m:r>
                        <a:rPr lang="en-US" altLang="zh-CN" sz="3200" i="1">
                          <a:solidFill>
                            <a:schemeClr val="tx1"/>
                          </a:solidFill>
                          <a:uFillTx/>
                          <a:latin typeface="Cambria Math" panose="02040503050406030204" charset="0"/>
                          <a:cs typeface="Cambria Math" panose="02040503050406030204" charset="0"/>
                        </a:rPr>
                        <m:t>𝛼</m:t>
                      </m:r>
                      <m:r>
                        <a:rPr lang="en-US" altLang="zh-CN" sz="3200" i="1">
                          <a:solidFill>
                            <a:schemeClr val="tx1"/>
                          </a:solidFill>
                          <a:uFillTx/>
                          <a:latin typeface="Cambria Math" panose="02040503050406030204" charset="0"/>
                          <a:cs typeface="Cambria Math" panose="02040503050406030204" charset="0"/>
                        </a:rPr>
                        <m:t>−</m:t>
                      </m:r>
                      <m:sSup>
                        <m:sSupPr>
                          <m:ctrlPr>
                            <a:rPr lang="en-US" altLang="zh-CN" sz="3200" i="1">
                              <a:solidFill>
                                <a:schemeClr val="tx1"/>
                              </a:solidFill>
                              <a:uFillTx/>
                              <a:latin typeface="Cambria Math" panose="02040503050406030204" pitchFamily="18" charset="0"/>
                              <a:cs typeface="Cambria Math" panose="02040503050406030204" charset="0"/>
                            </a:rPr>
                          </m:ctrlPr>
                        </m:sSupPr>
                        <m:e>
                          <m:r>
                            <a:rPr lang="en-US" altLang="zh-CN" sz="3200" i="1">
                              <a:solidFill>
                                <a:schemeClr val="tx1"/>
                              </a:solidFill>
                              <a:uFillTx/>
                              <a:latin typeface="Cambria Math" panose="02040503050406030204" charset="0"/>
                              <a:cs typeface="Cambria Math" panose="02040503050406030204" charset="0"/>
                            </a:rPr>
                            <m:t>𝑥</m:t>
                          </m:r>
                        </m:e>
                        <m:sup>
                          <m:r>
                            <a:rPr lang="en-US" altLang="zh-CN" sz="3200" i="1">
                              <a:solidFill>
                                <a:schemeClr val="tx1"/>
                              </a:solidFill>
                              <a:uFillTx/>
                              <a:latin typeface="Cambria Math" panose="02040503050406030204" charset="0"/>
                              <a:cs typeface="Cambria Math" panose="02040503050406030204" charset="0"/>
                            </a:rPr>
                            <m:t>2</m:t>
                          </m:r>
                        </m:sup>
                      </m:sSup>
                      <m:r>
                        <a:rPr lang="en-US" altLang="zh-CN" sz="3200" i="1">
                          <a:solidFill>
                            <a:schemeClr val="tx1"/>
                          </a:solidFill>
                          <a:uFillTx/>
                          <a:latin typeface="Cambria Math" panose="02040503050406030204" charset="0"/>
                          <a:cs typeface="Cambria Math" panose="02040503050406030204" charset="0"/>
                        </a:rPr>
                        <m:t> </m:t>
                      </m:r>
                      <m:f>
                        <m:fPr>
                          <m:ctrlPr>
                            <a:rPr lang="en-US" altLang="zh-CN" sz="3200" i="1">
                              <a:solidFill>
                                <a:schemeClr val="tx1"/>
                              </a:solidFill>
                              <a:uFillTx/>
                              <a:latin typeface="Cambria Math" panose="02040503050406030204" pitchFamily="18" charset="0"/>
                              <a:cs typeface="Cambria Math" panose="02040503050406030204" charset="0"/>
                            </a:rPr>
                          </m:ctrlPr>
                        </m:fPr>
                        <m:num>
                          <m:r>
                            <a:rPr lang="en-US" altLang="zh-CN" sz="3200" i="1">
                              <a:solidFill>
                                <a:schemeClr val="tx1"/>
                              </a:solidFill>
                              <a:uFillTx/>
                              <a:latin typeface="Cambria Math" panose="02040503050406030204" charset="0"/>
                              <a:cs typeface="Cambria Math" panose="02040503050406030204" charset="0"/>
                            </a:rPr>
                            <m:t>𝑔</m:t>
                          </m:r>
                        </m:num>
                        <m:den>
                          <m:r>
                            <a:rPr lang="en-US" altLang="zh-CN" sz="3200" i="1">
                              <a:solidFill>
                                <a:schemeClr val="tx1"/>
                              </a:solidFill>
                              <a:uFillTx/>
                              <a:latin typeface="Cambria Math" panose="02040503050406030204" charset="0"/>
                              <a:cs typeface="Cambria Math" panose="02040503050406030204" charset="0"/>
                            </a:rPr>
                            <m:t>2</m:t>
                          </m:r>
                          <m:sSup>
                            <m:sSupPr>
                              <m:ctrlPr>
                                <a:rPr lang="en-US" altLang="zh-CN" sz="3200" i="1">
                                  <a:solidFill>
                                    <a:schemeClr val="tx1"/>
                                  </a:solidFill>
                                  <a:uFillTx/>
                                  <a:latin typeface="Cambria Math" panose="02040503050406030204" pitchFamily="18" charset="0"/>
                                  <a:cs typeface="Cambria Math" panose="02040503050406030204" charset="0"/>
                                </a:rPr>
                              </m:ctrlPr>
                            </m:sSupPr>
                            <m:e>
                              <m:r>
                                <a:rPr lang="en-US" altLang="zh-CN" sz="3200" i="1">
                                  <a:solidFill>
                                    <a:schemeClr val="tx1"/>
                                  </a:solidFill>
                                  <a:uFillTx/>
                                  <a:latin typeface="Cambria Math" panose="02040503050406030204" charset="0"/>
                                  <a:cs typeface="Cambria Math" panose="02040503050406030204" charset="0"/>
                                </a:rPr>
                                <m:t>𝑣</m:t>
                              </m:r>
                            </m:e>
                            <m:sup>
                              <m:r>
                                <a:rPr lang="en-US" altLang="zh-CN" sz="3200" i="1">
                                  <a:solidFill>
                                    <a:schemeClr val="tx1"/>
                                  </a:solidFill>
                                  <a:uFillTx/>
                                  <a:latin typeface="Cambria Math" panose="02040503050406030204" charset="0"/>
                                  <a:cs typeface="Cambria Math" panose="02040503050406030204" charset="0"/>
                                </a:rPr>
                                <m:t>2</m:t>
                              </m:r>
                            </m:sup>
                          </m:sSup>
                          <m:sSup>
                            <m:sSupPr>
                              <m:ctrlPr>
                                <a:rPr lang="en-US" altLang="zh-CN" sz="3200" i="1">
                                  <a:solidFill>
                                    <a:schemeClr val="tx1"/>
                                  </a:solidFill>
                                  <a:uFillTx/>
                                  <a:latin typeface="Cambria Math" panose="02040503050406030204" pitchFamily="18" charset="0"/>
                                  <a:cs typeface="Cambria Math" panose="02040503050406030204" charset="0"/>
                                </a:rPr>
                              </m:ctrlPr>
                            </m:sSupPr>
                            <m:e>
                              <m:r>
                                <a:rPr lang="en-US" altLang="zh-CN" sz="3200" i="1">
                                  <a:solidFill>
                                    <a:schemeClr val="tx1"/>
                                  </a:solidFill>
                                  <a:uFillTx/>
                                  <a:latin typeface="Cambria Math" panose="02040503050406030204" charset="0"/>
                                  <a:cs typeface="Cambria Math" panose="02040503050406030204" charset="0"/>
                                </a:rPr>
                                <m:t>𝑐𝑜𝑠</m:t>
                              </m:r>
                              <m:r>
                                <a:rPr lang="en-US" altLang="zh-CN" sz="3200" i="1">
                                  <a:solidFill>
                                    <a:schemeClr val="tx1"/>
                                  </a:solidFill>
                                  <a:uFillTx/>
                                  <a:latin typeface="Cambria Math" panose="02040503050406030204" charset="0"/>
                                  <a:cs typeface="Cambria Math" panose="02040503050406030204" charset="0"/>
                                </a:rPr>
                                <m:t>𝛼</m:t>
                              </m:r>
                            </m:e>
                            <m:sup>
                              <m:r>
                                <a:rPr lang="en-US" altLang="zh-CN" sz="3200" i="1">
                                  <a:solidFill>
                                    <a:schemeClr val="tx1"/>
                                  </a:solidFill>
                                  <a:uFillTx/>
                                  <a:latin typeface="Cambria Math" panose="02040503050406030204" charset="0"/>
                                  <a:cs typeface="Cambria Math" panose="02040503050406030204" charset="0"/>
                                </a:rPr>
                                <m:t>2</m:t>
                              </m:r>
                            </m:sup>
                          </m:sSup>
                        </m:den>
                      </m:f>
                      <m:r>
                        <a:rPr lang="en-US" altLang="zh-CN" sz="3200" i="1">
                          <a:solidFill>
                            <a:schemeClr val="tx1"/>
                          </a:solidFill>
                          <a:uFillTx/>
                          <a:latin typeface="Cambria Math" panose="02040503050406030204" charset="0"/>
                          <a:cs typeface="Cambria Math" panose="02040503050406030204" charset="0"/>
                        </a:rPr>
                        <m:t> (2)</m:t>
                      </m:r>
                    </m:oMath>
                  </m:oMathPara>
                </a14:m>
                <a:endParaRPr lang="en-US" altLang="zh-CN" sz="3200" i="1" dirty="0">
                  <a:solidFill>
                    <a:schemeClr val="tx1"/>
                  </a:solidFill>
                  <a:uFillTx/>
                  <a:latin typeface="Cambria Math" panose="02040503050406030204" charset="0"/>
                  <a:ea typeface="MS Mincho" charset="0"/>
                  <a:cs typeface="Cambria Math" panose="02040503050406030204" charset="0"/>
                </a:endParaRPr>
              </a:p>
            </p:txBody>
          </p:sp>
        </mc:Choice>
        <mc:Fallback xmlns="">
          <p:sp>
            <p:nvSpPr>
              <p:cNvPr id="3" name="文本框 2">
                <a:extLst>
                  <a:ext uri="{FF2B5EF4-FFF2-40B4-BE49-F238E27FC236}">
                    <a16:creationId xmlns:a16="http://schemas.microsoft.com/office/drawing/2014/main" id="{4A723E81-A44D-42DE-8FCE-E657A1F85025}"/>
                  </a:ext>
                </a:extLst>
              </p:cNvPr>
              <p:cNvSpPr txBox="1">
                <a:spLocks noRot="1" noChangeAspect="1" noMove="1" noResize="1" noEditPoints="1" noAdjustHandles="1" noChangeArrowheads="1" noChangeShapeType="1" noTextEdit="1"/>
              </p:cNvSpPr>
              <p:nvPr/>
            </p:nvSpPr>
            <p:spPr>
              <a:xfrm>
                <a:off x="2479668" y="1774097"/>
                <a:ext cx="7851140" cy="935962"/>
              </a:xfrm>
              <a:prstGeom prst="rect">
                <a:avLst/>
              </a:prstGeom>
              <a:blipFill>
                <a:blip r:embed="rId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BF1030B9-245D-4C8B-B00E-44DE4B628FA8}"/>
                  </a:ext>
                </a:extLst>
              </p:cNvPr>
              <p:cNvSpPr txBox="1"/>
              <p:nvPr/>
            </p:nvSpPr>
            <p:spPr>
              <a:xfrm>
                <a:off x="1046162" y="3429000"/>
                <a:ext cx="10099675" cy="1365374"/>
              </a:xfrm>
              <a:prstGeom prst="rect">
                <a:avLst/>
              </a:prstGeom>
              <a:noFill/>
            </p:spPr>
            <p:txBody>
              <a:bodyPr wrap="square" rtlCol="0" anchor="t">
                <a:spAutoFit/>
              </a:bodyPr>
              <a:lstStyle/>
              <a:p>
                <a:pPr algn="l"/>
                <a14:m>
                  <m:oMathPara xmlns:m="http://schemas.openxmlformats.org/officeDocument/2006/math">
                    <m:oMathParaPr>
                      <m:jc m:val="centerGroup"/>
                    </m:oMathParaPr>
                    <m:oMath xmlns:m="http://schemas.openxmlformats.org/officeDocument/2006/math">
                      <m:r>
                        <a:rPr lang="en-US" altLang="zh-CN" sz="2800" i="1">
                          <a:latin typeface="Cambria Math" panose="02040503050406030204" charset="0"/>
                          <a:cs typeface="Cambria Math" panose="02040503050406030204" charset="0"/>
                        </a:rPr>
                        <m:t>𝑡𝑎𝑛</m:t>
                      </m:r>
                      <m:r>
                        <a:rPr lang="en-US" altLang="zh-CN" sz="2800" i="1">
                          <a:latin typeface="Cambria Math" panose="02040503050406030204" charset="0"/>
                          <a:cs typeface="Cambria Math" panose="02040503050406030204" charset="0"/>
                        </a:rPr>
                        <m:t>𝛼</m:t>
                      </m:r>
                      <m:r>
                        <a:rPr lang="en-US" altLang="zh-CN" sz="2800" i="1">
                          <a:latin typeface="Cambria Math" panose="02040503050406030204" charset="0"/>
                          <a:cs typeface="Cambria Math" panose="02040503050406030204" charset="0"/>
                        </a:rPr>
                        <m:t>=</m:t>
                      </m:r>
                      <m:f>
                        <m:fPr>
                          <m:ctrlPr>
                            <a:rPr lang="en-US" altLang="zh-CN" sz="2800" i="1">
                              <a:latin typeface="Cambria Math" panose="02040503050406030204" pitchFamily="18" charset="0"/>
                              <a:cs typeface="Cambria Math" panose="02040503050406030204" charset="0"/>
                            </a:rPr>
                          </m:ctrlPr>
                        </m:fPr>
                        <m:num>
                          <m:sSup>
                            <m:sSupPr>
                              <m:ctrlPr>
                                <a:rPr lang="en-US" altLang="zh-CN" sz="2800" i="1">
                                  <a:latin typeface="Cambria Math" panose="02040503050406030204" pitchFamily="18" charset="0"/>
                                  <a:cs typeface="Cambria Math" panose="02040503050406030204" charset="0"/>
                                </a:rPr>
                              </m:ctrlPr>
                            </m:sSupPr>
                            <m:e>
                              <m:r>
                                <a:rPr lang="en-US" altLang="zh-CN" sz="2800" i="1">
                                  <a:latin typeface="Cambria Math" panose="02040503050406030204" charset="0"/>
                                  <a:cs typeface="Cambria Math" panose="02040503050406030204" charset="0"/>
                                </a:rPr>
                                <m:t>𝑣</m:t>
                              </m:r>
                            </m:e>
                            <m:sup>
                              <m:r>
                                <a:rPr lang="en-US" altLang="zh-CN" sz="2800" i="1">
                                  <a:latin typeface="Cambria Math" panose="02040503050406030204" charset="0"/>
                                  <a:cs typeface="Cambria Math" panose="02040503050406030204" charset="0"/>
                                </a:rPr>
                                <m:t>2</m:t>
                              </m:r>
                            </m:sup>
                          </m:sSup>
                        </m:num>
                        <m:den>
                          <m:r>
                            <a:rPr lang="en-US" altLang="zh-CN" sz="2800" i="1">
                              <a:latin typeface="Cambria Math" panose="02040503050406030204" charset="0"/>
                              <a:cs typeface="Cambria Math" panose="02040503050406030204" charset="0"/>
                            </a:rPr>
                            <m:t>𝑔𝑙</m:t>
                          </m:r>
                        </m:den>
                      </m:f>
                      <m:r>
                        <a:rPr lang="en-US" altLang="zh-CN" sz="2800" i="1">
                          <a:latin typeface="Cambria Math" panose="02040503050406030204" charset="0"/>
                          <a:cs typeface="Cambria Math" panose="02040503050406030204" charset="0"/>
                        </a:rPr>
                        <m:t>[1±</m:t>
                      </m:r>
                      <m:rad>
                        <m:radPr>
                          <m:degHide m:val="on"/>
                          <m:ctrlPr>
                            <a:rPr lang="en-US" altLang="zh-CN" sz="2800" i="1">
                              <a:latin typeface="Cambria Math" panose="02040503050406030204" pitchFamily="18" charset="0"/>
                              <a:cs typeface="Cambria Math" panose="02040503050406030204" charset="0"/>
                            </a:rPr>
                          </m:ctrlPr>
                        </m:radPr>
                        <m:deg/>
                        <m:e>
                          <m:r>
                            <a:rPr lang="en-US" altLang="zh-CN" sz="2800" i="1">
                              <a:latin typeface="Cambria Math" panose="02040503050406030204" charset="0"/>
                              <a:cs typeface="Cambria Math" panose="02040503050406030204" charset="0"/>
                            </a:rPr>
                            <m:t>1−</m:t>
                          </m:r>
                          <m:f>
                            <m:fPr>
                              <m:ctrlPr>
                                <a:rPr lang="en-US" altLang="zh-CN" sz="2800" i="1">
                                  <a:latin typeface="Cambria Math" panose="02040503050406030204" pitchFamily="18" charset="0"/>
                                  <a:cs typeface="Cambria Math" panose="02040503050406030204" charset="0"/>
                                </a:rPr>
                              </m:ctrlPr>
                            </m:fPr>
                            <m:num>
                              <m:r>
                                <a:rPr lang="en-US" altLang="zh-CN" sz="2800" i="1">
                                  <a:latin typeface="Cambria Math" panose="02040503050406030204" charset="0"/>
                                  <a:cs typeface="Cambria Math" panose="02040503050406030204" charset="0"/>
                                </a:rPr>
                                <m:t>2</m:t>
                              </m:r>
                              <m:r>
                                <a:rPr lang="en-US" altLang="zh-CN" sz="2800" i="1">
                                  <a:latin typeface="Cambria Math" panose="02040503050406030204" charset="0"/>
                                  <a:cs typeface="Cambria Math" panose="02040503050406030204" charset="0"/>
                                </a:rPr>
                                <m:t>𝑔</m:t>
                              </m:r>
                            </m:num>
                            <m:den>
                              <m:sSup>
                                <m:sSupPr>
                                  <m:ctrlPr>
                                    <a:rPr lang="en-US" altLang="zh-CN" sz="2800" i="1">
                                      <a:latin typeface="Cambria Math" panose="02040503050406030204" pitchFamily="18" charset="0"/>
                                      <a:cs typeface="Cambria Math" panose="02040503050406030204" charset="0"/>
                                    </a:rPr>
                                  </m:ctrlPr>
                                </m:sSupPr>
                                <m:e>
                                  <m:r>
                                    <a:rPr lang="en-US" altLang="zh-CN" sz="2800" i="1">
                                      <a:latin typeface="Cambria Math" panose="02040503050406030204" charset="0"/>
                                      <a:cs typeface="Cambria Math" panose="02040503050406030204" charset="0"/>
                                    </a:rPr>
                                    <m:t>𝑣</m:t>
                                  </m:r>
                                </m:e>
                                <m:sup>
                                  <m:r>
                                    <a:rPr lang="en-US" altLang="zh-CN" sz="2800" i="1">
                                      <a:latin typeface="Cambria Math" panose="02040503050406030204" charset="0"/>
                                      <a:cs typeface="Cambria Math" panose="02040503050406030204" charset="0"/>
                                    </a:rPr>
                                    <m:t>2</m:t>
                                  </m:r>
                                </m:sup>
                              </m:sSup>
                            </m:den>
                          </m:f>
                        </m:e>
                      </m:rad>
                      <m:r>
                        <a:rPr lang="en-US" altLang="zh-CN" sz="2800" i="1">
                          <a:latin typeface="Cambria Math" panose="02040503050406030204" charset="0"/>
                          <a:cs typeface="Cambria Math" panose="02040503050406030204" charset="0"/>
                        </a:rPr>
                        <m:t>(</m:t>
                      </m:r>
                      <m:r>
                        <a:rPr lang="en-US" altLang="zh-CN" sz="2800" i="1">
                          <a:latin typeface="Cambria Math" panose="02040503050406030204" charset="0"/>
                          <a:cs typeface="Cambria Math" panose="02040503050406030204" charset="0"/>
                        </a:rPr>
                        <m:t>𝐻</m:t>
                      </m:r>
                      <m:r>
                        <a:rPr lang="en-US" altLang="zh-CN" sz="2800" i="1">
                          <a:latin typeface="Cambria Math" panose="02040503050406030204" charset="0"/>
                          <a:cs typeface="Cambria Math" panose="02040503050406030204" charset="0"/>
                        </a:rPr>
                        <m:t>−</m:t>
                      </m:r>
                      <m:r>
                        <a:rPr lang="en-US" altLang="zh-CN" sz="2800" i="1">
                          <a:latin typeface="Cambria Math" panose="02040503050406030204" charset="0"/>
                          <a:cs typeface="Cambria Math" panose="02040503050406030204" charset="0"/>
                        </a:rPr>
                        <m:t>h</m:t>
                      </m:r>
                      <m:r>
                        <a:rPr lang="en-US" altLang="zh-CN" sz="2800" i="1">
                          <a:latin typeface="Cambria Math" panose="02040503050406030204" charset="0"/>
                          <a:cs typeface="Cambria Math" panose="02040503050406030204" charset="0"/>
                        </a:rPr>
                        <m:t>+</m:t>
                      </m:r>
                      <m:f>
                        <m:fPr>
                          <m:ctrlPr>
                            <a:rPr lang="en-US" altLang="zh-CN" sz="2800" i="1">
                              <a:latin typeface="Cambria Math" panose="02040503050406030204" pitchFamily="18" charset="0"/>
                              <a:cs typeface="Cambria Math" panose="02040503050406030204" charset="0"/>
                            </a:rPr>
                          </m:ctrlPr>
                        </m:fPr>
                        <m:num>
                          <m:r>
                            <a:rPr lang="en-US" altLang="zh-CN" sz="2800" i="1">
                              <a:latin typeface="Cambria Math" panose="02040503050406030204" charset="0"/>
                              <a:cs typeface="Cambria Math" panose="02040503050406030204" charset="0"/>
                            </a:rPr>
                            <m:t>𝑔</m:t>
                          </m:r>
                          <m:sSup>
                            <m:sSupPr>
                              <m:ctrlPr>
                                <a:rPr lang="en-US" altLang="zh-CN" sz="2800" i="1">
                                  <a:latin typeface="Cambria Math" panose="02040503050406030204" pitchFamily="18" charset="0"/>
                                  <a:cs typeface="Cambria Math" panose="02040503050406030204" charset="0"/>
                                </a:rPr>
                              </m:ctrlPr>
                            </m:sSupPr>
                            <m:e>
                              <m:r>
                                <a:rPr lang="en-US" altLang="zh-CN" sz="2800" i="1">
                                  <a:latin typeface="Cambria Math" panose="02040503050406030204" charset="0"/>
                                  <a:cs typeface="Cambria Math" panose="02040503050406030204" charset="0"/>
                                </a:rPr>
                                <m:t>𝐿</m:t>
                              </m:r>
                            </m:e>
                            <m:sup>
                              <m:r>
                                <a:rPr lang="en-US" altLang="zh-CN" sz="2800" i="1">
                                  <a:latin typeface="Cambria Math" panose="02040503050406030204" charset="0"/>
                                  <a:cs typeface="Cambria Math" panose="02040503050406030204" charset="0"/>
                                </a:rPr>
                                <m:t>2</m:t>
                              </m:r>
                            </m:sup>
                          </m:sSup>
                        </m:num>
                        <m:den>
                          <m:r>
                            <a:rPr lang="en-US" altLang="zh-CN" sz="2800" i="1">
                              <a:latin typeface="Cambria Math" panose="02040503050406030204" charset="0"/>
                              <a:cs typeface="Cambria Math" panose="02040503050406030204" charset="0"/>
                            </a:rPr>
                            <m:t>2</m:t>
                          </m:r>
                          <m:sSup>
                            <m:sSupPr>
                              <m:ctrlPr>
                                <a:rPr lang="en-US" altLang="zh-CN" sz="2800" i="1">
                                  <a:latin typeface="Cambria Math" panose="02040503050406030204" pitchFamily="18" charset="0"/>
                                  <a:cs typeface="Cambria Math" panose="02040503050406030204" charset="0"/>
                                </a:rPr>
                              </m:ctrlPr>
                            </m:sSupPr>
                            <m:e>
                              <m:r>
                                <a:rPr lang="en-US" altLang="zh-CN" sz="2800" i="1">
                                  <a:latin typeface="Cambria Math" panose="02040503050406030204" charset="0"/>
                                  <a:cs typeface="Cambria Math" panose="02040503050406030204" charset="0"/>
                                </a:rPr>
                                <m:t>𝑣</m:t>
                              </m:r>
                            </m:e>
                            <m:sup>
                              <m:r>
                                <a:rPr lang="en-US" altLang="zh-CN" sz="2800" i="1">
                                  <a:latin typeface="Cambria Math" panose="02040503050406030204" charset="0"/>
                                  <a:cs typeface="Cambria Math" panose="02040503050406030204" charset="0"/>
                                </a:rPr>
                                <m:t>2</m:t>
                              </m:r>
                            </m:sup>
                          </m:sSup>
                        </m:den>
                      </m:f>
                      <m:r>
                        <a:rPr lang="en-US" altLang="zh-CN" sz="2800" i="1">
                          <a:latin typeface="Cambria Math" panose="02040503050406030204" charset="0"/>
                          <a:cs typeface="Cambria Math" panose="02040503050406030204" charset="0"/>
                        </a:rPr>
                        <m:t>)] (3)</m:t>
                      </m:r>
                    </m:oMath>
                  </m:oMathPara>
                </a14:m>
                <a:endParaRPr lang="zh-CN" altLang="en-US" sz="1200" dirty="0"/>
              </a:p>
            </p:txBody>
          </p:sp>
        </mc:Choice>
        <mc:Fallback xmlns="">
          <p:sp>
            <p:nvSpPr>
              <p:cNvPr id="4" name="文本框 3">
                <a:extLst>
                  <a:ext uri="{FF2B5EF4-FFF2-40B4-BE49-F238E27FC236}">
                    <a16:creationId xmlns:a16="http://schemas.microsoft.com/office/drawing/2014/main" id="{BF1030B9-245D-4C8B-B00E-44DE4B628FA8}"/>
                  </a:ext>
                </a:extLst>
              </p:cNvPr>
              <p:cNvSpPr txBox="1">
                <a:spLocks noRot="1" noChangeAspect="1" noMove="1" noResize="1" noEditPoints="1" noAdjustHandles="1" noChangeArrowheads="1" noChangeShapeType="1" noTextEdit="1"/>
              </p:cNvSpPr>
              <p:nvPr/>
            </p:nvSpPr>
            <p:spPr>
              <a:xfrm>
                <a:off x="1046162" y="3429000"/>
                <a:ext cx="10099675" cy="1365374"/>
              </a:xfrm>
              <a:prstGeom prst="rect">
                <a:avLst/>
              </a:prstGeom>
              <a:blipFill>
                <a:blip r:embed="rId3"/>
                <a:stretch>
                  <a:fillRect/>
                </a:stretch>
              </a:blipFill>
            </p:spPr>
            <p:txBody>
              <a:bodyPr/>
              <a:lstStyle/>
              <a:p>
                <a:r>
                  <a:rPr lang="zh-CN" altLang="en-US">
                    <a:noFill/>
                  </a:rPr>
                  <a:t> </a:t>
                </a:r>
              </a:p>
            </p:txBody>
          </p:sp>
        </mc:Fallback>
      </mc:AlternateContent>
      <p:sp>
        <p:nvSpPr>
          <p:cNvPr id="6" name="矩形 50">
            <a:extLst>
              <a:ext uri="{FF2B5EF4-FFF2-40B4-BE49-F238E27FC236}">
                <a16:creationId xmlns:a16="http://schemas.microsoft.com/office/drawing/2014/main" id="{A0134AE8-C5D9-4C97-B13A-8C7F65467C04}"/>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49">
            <a:extLst>
              <a:ext uri="{FF2B5EF4-FFF2-40B4-BE49-F238E27FC236}">
                <a16:creationId xmlns:a16="http://schemas.microsoft.com/office/drawing/2014/main" id="{F129D203-9035-4394-B2FC-0E9FB39061DC}"/>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校徽">
            <a:extLst>
              <a:ext uri="{FF2B5EF4-FFF2-40B4-BE49-F238E27FC236}">
                <a16:creationId xmlns:a16="http://schemas.microsoft.com/office/drawing/2014/main" id="{BAE9D66D-45E5-4E35-8B88-E0E041E58418}"/>
              </a:ext>
            </a:extLst>
          </p:cNvPr>
          <p:cNvPicPr>
            <a:picLocks noChangeAspect="1"/>
          </p:cNvPicPr>
          <p:nvPr/>
        </p:nvPicPr>
        <p:blipFill>
          <a:blip r:embed="rId4"/>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217573395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37C9027B-2E88-4D94-99D5-F6C1C596FACE}"/>
              </a:ext>
            </a:extLst>
          </p:cNvPr>
          <p:cNvSpPr txBox="1"/>
          <p:nvPr/>
        </p:nvSpPr>
        <p:spPr>
          <a:xfrm>
            <a:off x="1177771" y="563394"/>
            <a:ext cx="9836458" cy="6001643"/>
          </a:xfrm>
          <a:prstGeom prst="rect">
            <a:avLst/>
          </a:prstGeom>
          <a:noFill/>
        </p:spPr>
        <p:txBody>
          <a:bodyPr wrap="square">
            <a:spAutoFit/>
          </a:bodyPr>
          <a:lstStyle/>
          <a:p>
            <a:r>
              <a:rPr lang="zh-CN" altLang="en-US" sz="2400" dirty="0"/>
              <a:t>而</a:t>
            </a:r>
            <a:r>
              <a:rPr lang="en-US" altLang="zh-CN" sz="2400" dirty="0"/>
              <a:t>(3)</a:t>
            </a:r>
            <a:r>
              <a:rPr lang="zh-CN" altLang="en-US" sz="2400" dirty="0"/>
              <a:t>式有解的前提为</a:t>
            </a:r>
            <a:endParaRPr lang="en-US" altLang="zh-CN" sz="2400" dirty="0"/>
          </a:p>
          <a:p>
            <a:endParaRPr lang="en-US" altLang="zh-CN" sz="2400" dirty="0"/>
          </a:p>
          <a:p>
            <a:endParaRPr lang="en-US" altLang="zh-CN" sz="2400" dirty="0"/>
          </a:p>
          <a:p>
            <a:br>
              <a:rPr lang="zh-CN" altLang="en-US" sz="2400" dirty="0"/>
            </a:br>
            <a:br>
              <a:rPr lang="zh-CN" altLang="en-US" sz="2400" dirty="0"/>
            </a:br>
            <a:r>
              <a:rPr lang="zh-CN" altLang="en-US" sz="2400" dirty="0"/>
              <a:t>可对</a:t>
            </a:r>
            <a:r>
              <a:rPr lang="en-US" altLang="zh-CN" sz="2400" dirty="0"/>
              <a:t>v</a:t>
            </a:r>
            <a:r>
              <a:rPr lang="zh-CN" altLang="en-US" sz="2400" dirty="0"/>
              <a:t>求解得</a:t>
            </a:r>
            <a:br>
              <a:rPr lang="zh-CN" altLang="en-US" sz="2400" dirty="0"/>
            </a:br>
            <a:endParaRPr lang="en-US" altLang="zh-CN" sz="2400" dirty="0"/>
          </a:p>
          <a:p>
            <a:endParaRPr lang="en-US" altLang="zh-CN" sz="2400" dirty="0"/>
          </a:p>
          <a:p>
            <a:endParaRPr lang="en-US" altLang="zh-CN" sz="2400" dirty="0"/>
          </a:p>
          <a:p>
            <a:br>
              <a:rPr lang="zh-CN" altLang="en-US" sz="2400" dirty="0"/>
            </a:br>
            <a:r>
              <a:rPr lang="zh-CN" altLang="en-US" sz="2400" dirty="0"/>
              <a:t>于是对于一定的高度</a:t>
            </a:r>
            <a:r>
              <a:rPr lang="en-US" altLang="zh-CN" sz="2400" dirty="0"/>
              <a:t>h ,</a:t>
            </a:r>
            <a:r>
              <a:rPr lang="zh-CN" altLang="en-US" sz="2400" dirty="0"/>
              <a:t>使</a:t>
            </a:r>
            <a:r>
              <a:rPr lang="en-US" altLang="zh-CN" sz="2400" dirty="0"/>
              <a:t>(5)</a:t>
            </a:r>
            <a:r>
              <a:rPr lang="zh-CN" altLang="en-US" sz="2400" dirty="0"/>
              <a:t>式等号成立的为最小出手速度</a:t>
            </a:r>
            <a:r>
              <a:rPr lang="en-US" altLang="zh-CN" sz="2400" dirty="0" err="1"/>
              <a:t>Vmim</a:t>
            </a:r>
            <a:r>
              <a:rPr lang="en-US" altLang="zh-CN" sz="2400" dirty="0"/>
              <a:t>,</a:t>
            </a:r>
            <a:r>
              <a:rPr lang="zh-CN" altLang="en-US" sz="2400" dirty="0"/>
              <a:t>它是</a:t>
            </a:r>
            <a:r>
              <a:rPr lang="en-US" altLang="zh-CN" sz="2400" dirty="0"/>
              <a:t>h</a:t>
            </a:r>
            <a:r>
              <a:rPr lang="zh-CN" altLang="en-US" sz="2400" dirty="0"/>
              <a:t>的减函数。</a:t>
            </a:r>
            <a:br>
              <a:rPr lang="zh-CN" altLang="en-US" sz="2400" dirty="0"/>
            </a:br>
            <a:br>
              <a:rPr lang="zh-CN" altLang="en-US" sz="2400" dirty="0"/>
            </a:br>
            <a:r>
              <a:rPr lang="zh-CN" altLang="en-US" sz="2400" dirty="0"/>
              <a:t>由</a:t>
            </a:r>
            <a:r>
              <a:rPr lang="en-US" altLang="zh-CN" sz="2400" dirty="0"/>
              <a:t>(3)</a:t>
            </a:r>
            <a:r>
              <a:rPr lang="zh-CN" altLang="en-US" sz="2400" dirty="0"/>
              <a:t>式计算出的两个出手角度记作</a:t>
            </a:r>
            <a:r>
              <a:rPr lang="en-US" altLang="zh-CN" sz="2400" dirty="0"/>
              <a:t>α1</a:t>
            </a:r>
            <a:r>
              <a:rPr lang="zh-CN" altLang="en-US" sz="2400" dirty="0"/>
              <a:t>、</a:t>
            </a:r>
            <a:r>
              <a:rPr lang="en-US" altLang="zh-CN" sz="2400" dirty="0"/>
              <a:t>α2,</a:t>
            </a:r>
            <a:r>
              <a:rPr lang="zh-CN" altLang="en-US" sz="2400" dirty="0"/>
              <a:t>且设</a:t>
            </a:r>
            <a:r>
              <a:rPr lang="en-US" altLang="zh-CN" sz="2400" dirty="0"/>
              <a:t>α1&gt;α2,</a:t>
            </a:r>
            <a:r>
              <a:rPr lang="zh-CN" altLang="en-US" sz="2400" dirty="0"/>
              <a:t>可以看出，</a:t>
            </a:r>
            <a:r>
              <a:rPr lang="en-US" altLang="zh-CN" sz="2400" dirty="0"/>
              <a:t>α1</a:t>
            </a:r>
            <a:r>
              <a:rPr lang="zh-CN" altLang="en-US" sz="2400" dirty="0"/>
              <a:t>是</a:t>
            </a:r>
            <a:r>
              <a:rPr lang="en-US" altLang="zh-CN" sz="2400" dirty="0"/>
              <a:t>h</a:t>
            </a:r>
            <a:r>
              <a:rPr lang="zh-CN" altLang="en-US" sz="2400" dirty="0"/>
              <a:t>和</a:t>
            </a:r>
            <a:r>
              <a:rPr lang="en-US" altLang="zh-CN" sz="2400" dirty="0"/>
              <a:t>v</a:t>
            </a:r>
            <a:r>
              <a:rPr lang="zh-CN" altLang="en-US" sz="2400" dirty="0"/>
              <a:t>的增函数。</a:t>
            </a:r>
            <a:br>
              <a:rPr lang="zh-CN" altLang="en-US" sz="2400" dirty="0"/>
            </a:br>
            <a:endParaRPr lang="zh-CN" altLang="en-US" sz="2400" dirty="0"/>
          </a:p>
        </p:txBody>
      </p:sp>
      <mc:AlternateContent xmlns:mc="http://schemas.openxmlformats.org/markup-compatibility/2006" xmlns:a14="http://schemas.microsoft.com/office/drawing/2010/main">
        <mc:Choice Requires="a14">
          <p:sp>
            <p:nvSpPr>
              <p:cNvPr id="3" name="标题 1">
                <a:extLst>
                  <a:ext uri="{FF2B5EF4-FFF2-40B4-BE49-F238E27FC236}">
                    <a16:creationId xmlns:a16="http://schemas.microsoft.com/office/drawing/2014/main" id="{56F2ED65-3DFA-41D6-8E34-4D8070A5C738}"/>
                  </a:ext>
                </a:extLst>
              </p:cNvPr>
              <p:cNvSpPr>
                <a:spLocks noGrp="1"/>
              </p:cNvSpPr>
              <p:nvPr>
                <p:ph type="title"/>
              </p:nvPr>
            </p:nvSpPr>
            <p:spPr>
              <a:xfrm>
                <a:off x="696157" y="1904082"/>
                <a:ext cx="10515600" cy="1325563"/>
              </a:xfrm>
            </p:spPr>
            <p:txBody>
              <a:bodyPr>
                <a:noAutofit/>
              </a:bodyPr>
              <a:lstStyle/>
              <a:p>
                <a:pPr/>
                <a14:m>
                  <m:oMathPara xmlns:m="http://schemas.openxmlformats.org/officeDocument/2006/math">
                    <m:oMathParaPr>
                      <m:jc m:val="centerGroup"/>
                    </m:oMathParaPr>
                    <m:oMath xmlns:m="http://schemas.openxmlformats.org/officeDocument/2006/math">
                      <m:r>
                        <a:rPr lang="en-US" altLang="zh-CN" sz="3200" i="1">
                          <a:latin typeface="Cambria Math" panose="02040503050406030204" charset="0"/>
                          <a:cs typeface="Cambria Math" panose="02040503050406030204" charset="0"/>
                        </a:rPr>
                        <m:t>1−</m:t>
                      </m:r>
                      <m:f>
                        <m:fPr>
                          <m:ctrlPr>
                            <a:rPr lang="en-US" altLang="zh-CN" sz="3200" i="1">
                              <a:latin typeface="Cambria Math" panose="02040503050406030204" pitchFamily="18" charset="0"/>
                              <a:cs typeface="Cambria Math" panose="02040503050406030204" charset="0"/>
                            </a:rPr>
                          </m:ctrlPr>
                        </m:fPr>
                        <m:num>
                          <m:r>
                            <a:rPr lang="en-US" altLang="zh-CN" sz="3200" i="1">
                              <a:latin typeface="Cambria Math" panose="02040503050406030204" charset="0"/>
                              <a:cs typeface="Cambria Math" panose="02040503050406030204" charset="0"/>
                            </a:rPr>
                            <m:t>2</m:t>
                          </m:r>
                          <m:r>
                            <a:rPr lang="en-US" altLang="zh-CN" sz="3200" i="1">
                              <a:latin typeface="Cambria Math" panose="02040503050406030204" charset="0"/>
                              <a:cs typeface="Cambria Math" panose="02040503050406030204" charset="0"/>
                            </a:rPr>
                            <m:t>𝑔</m:t>
                          </m:r>
                        </m:num>
                        <m:den>
                          <m:sSup>
                            <m:sSupPr>
                              <m:ctrlPr>
                                <a:rPr lang="en-US" altLang="zh-CN" sz="3200" i="1">
                                  <a:latin typeface="Cambria Math" panose="02040503050406030204" pitchFamily="18" charset="0"/>
                                  <a:cs typeface="Cambria Math" panose="02040503050406030204" charset="0"/>
                                </a:rPr>
                              </m:ctrlPr>
                            </m:sSupPr>
                            <m:e>
                              <m:r>
                                <a:rPr lang="en-US" altLang="zh-CN" sz="3200" i="1">
                                  <a:latin typeface="Cambria Math" panose="02040503050406030204" charset="0"/>
                                  <a:cs typeface="Cambria Math" panose="02040503050406030204" charset="0"/>
                                </a:rPr>
                                <m:t>𝑣</m:t>
                              </m:r>
                            </m:e>
                            <m:sup>
                              <m:r>
                                <a:rPr lang="en-US" altLang="zh-CN" sz="3200" i="1">
                                  <a:latin typeface="Cambria Math" panose="02040503050406030204" charset="0"/>
                                  <a:cs typeface="Cambria Math" panose="02040503050406030204" charset="0"/>
                                </a:rPr>
                                <m:t>2</m:t>
                              </m:r>
                            </m:sup>
                          </m:sSup>
                        </m:den>
                      </m:f>
                      <m:r>
                        <a:rPr lang="en-US" altLang="zh-CN" sz="3200" i="1">
                          <a:latin typeface="Cambria Math" panose="02040503050406030204" charset="0"/>
                          <a:cs typeface="Cambria Math" panose="02040503050406030204" charset="0"/>
                        </a:rPr>
                        <m:t>(</m:t>
                      </m:r>
                      <m:r>
                        <a:rPr lang="en-US" altLang="zh-CN" sz="3200" i="1">
                          <a:latin typeface="Cambria Math" panose="02040503050406030204" charset="0"/>
                          <a:cs typeface="Cambria Math" panose="02040503050406030204" charset="0"/>
                        </a:rPr>
                        <m:t>𝐻</m:t>
                      </m:r>
                      <m:r>
                        <a:rPr lang="en-US" altLang="zh-CN" sz="3200" i="1">
                          <a:latin typeface="Cambria Math" panose="02040503050406030204" charset="0"/>
                          <a:cs typeface="Cambria Math" panose="02040503050406030204" charset="0"/>
                        </a:rPr>
                        <m:t>−</m:t>
                      </m:r>
                      <m:r>
                        <a:rPr lang="en-US" altLang="zh-CN" sz="3200" i="1">
                          <a:latin typeface="Cambria Math" panose="02040503050406030204" charset="0"/>
                          <a:cs typeface="Cambria Math" panose="02040503050406030204" charset="0"/>
                        </a:rPr>
                        <m:t>h</m:t>
                      </m:r>
                      <m:r>
                        <a:rPr lang="en-US" altLang="zh-CN" sz="3200" i="1">
                          <a:latin typeface="Cambria Math" panose="02040503050406030204" charset="0"/>
                          <a:cs typeface="Cambria Math" panose="02040503050406030204" charset="0"/>
                        </a:rPr>
                        <m:t>+</m:t>
                      </m:r>
                      <m:f>
                        <m:fPr>
                          <m:ctrlPr>
                            <a:rPr lang="en-US" altLang="zh-CN" sz="3200" i="1">
                              <a:latin typeface="Cambria Math" panose="02040503050406030204" pitchFamily="18" charset="0"/>
                              <a:cs typeface="Cambria Math" panose="02040503050406030204" charset="0"/>
                            </a:rPr>
                          </m:ctrlPr>
                        </m:fPr>
                        <m:num>
                          <m:r>
                            <a:rPr lang="en-US" altLang="zh-CN" sz="3200" i="1">
                              <a:latin typeface="Cambria Math" panose="02040503050406030204" charset="0"/>
                              <a:cs typeface="Cambria Math" panose="02040503050406030204" charset="0"/>
                            </a:rPr>
                            <m:t>𝑔</m:t>
                          </m:r>
                          <m:sSup>
                            <m:sSupPr>
                              <m:ctrlPr>
                                <a:rPr lang="en-US" altLang="zh-CN" sz="3200" i="1">
                                  <a:latin typeface="Cambria Math" panose="02040503050406030204" pitchFamily="18" charset="0"/>
                                  <a:cs typeface="Cambria Math" panose="02040503050406030204" charset="0"/>
                                </a:rPr>
                              </m:ctrlPr>
                            </m:sSupPr>
                            <m:e>
                              <m:r>
                                <a:rPr lang="en-US" altLang="zh-CN" sz="3200" i="1">
                                  <a:latin typeface="Cambria Math" panose="02040503050406030204" charset="0"/>
                                  <a:cs typeface="Cambria Math" panose="02040503050406030204" charset="0"/>
                                </a:rPr>
                                <m:t>𝐿</m:t>
                              </m:r>
                            </m:e>
                            <m:sup>
                              <m:r>
                                <a:rPr lang="en-US" altLang="zh-CN" sz="3200" i="1">
                                  <a:latin typeface="Cambria Math" panose="02040503050406030204" charset="0"/>
                                  <a:cs typeface="Cambria Math" panose="02040503050406030204" charset="0"/>
                                </a:rPr>
                                <m:t>2</m:t>
                              </m:r>
                            </m:sup>
                          </m:sSup>
                        </m:num>
                        <m:den>
                          <m:r>
                            <a:rPr lang="en-US" altLang="zh-CN" sz="3200" i="1">
                              <a:latin typeface="Cambria Math" panose="02040503050406030204" charset="0"/>
                              <a:cs typeface="Cambria Math" panose="02040503050406030204" charset="0"/>
                            </a:rPr>
                            <m:t>2</m:t>
                          </m:r>
                          <m:sSup>
                            <m:sSupPr>
                              <m:ctrlPr>
                                <a:rPr lang="en-US" altLang="zh-CN" sz="3200" i="1">
                                  <a:latin typeface="Cambria Math" panose="02040503050406030204" pitchFamily="18" charset="0"/>
                                  <a:cs typeface="Cambria Math" panose="02040503050406030204" charset="0"/>
                                </a:rPr>
                              </m:ctrlPr>
                            </m:sSupPr>
                            <m:e>
                              <m:r>
                                <a:rPr lang="en-US" altLang="zh-CN" sz="3200" i="1">
                                  <a:latin typeface="Cambria Math" panose="02040503050406030204" charset="0"/>
                                  <a:cs typeface="Cambria Math" panose="02040503050406030204" charset="0"/>
                                </a:rPr>
                                <m:t>𝑣</m:t>
                              </m:r>
                            </m:e>
                            <m:sup>
                              <m:r>
                                <a:rPr lang="en-US" altLang="zh-CN" sz="3200" i="1">
                                  <a:latin typeface="Cambria Math" panose="02040503050406030204" charset="0"/>
                                  <a:cs typeface="Cambria Math" panose="02040503050406030204" charset="0"/>
                                </a:rPr>
                                <m:t>2</m:t>
                              </m:r>
                            </m:sup>
                          </m:sSup>
                        </m:den>
                      </m:f>
                      <m:r>
                        <a:rPr lang="en-US" altLang="zh-CN" sz="3200" i="1">
                          <a:latin typeface="Cambria Math" panose="02040503050406030204" charset="0"/>
                          <a:cs typeface="Cambria Math" panose="02040503050406030204" charset="0"/>
                        </a:rPr>
                        <m:t>)≥0  (4)</m:t>
                      </m:r>
                    </m:oMath>
                  </m:oMathPara>
                </a14:m>
                <a:br>
                  <a:rPr lang="en-US" altLang="zh-CN" sz="3200" i="1" dirty="0">
                    <a:latin typeface="Cambria Math" panose="02040503050406030204" charset="0"/>
                    <a:cs typeface="Cambria Math" panose="02040503050406030204" charset="0"/>
                  </a:rPr>
                </a:br>
                <a:br>
                  <a:rPr lang="en-US" altLang="zh-CN" sz="3200" i="1" dirty="0">
                    <a:latin typeface="Cambria Math" panose="02040503050406030204" charset="0"/>
                    <a:cs typeface="Cambria Math" panose="02040503050406030204" charset="0"/>
                  </a:rPr>
                </a:br>
                <a:br>
                  <a:rPr lang="en-US" altLang="zh-CN" sz="3200" i="1" dirty="0">
                    <a:latin typeface="Cambria Math" panose="02040503050406030204" charset="0"/>
                    <a:cs typeface="Cambria Math" panose="02040503050406030204" charset="0"/>
                  </a:rPr>
                </a:br>
                <a:br>
                  <a:rPr lang="en-US" altLang="zh-CN" sz="3200" i="1" dirty="0">
                    <a:latin typeface="Cambria Math" panose="02040503050406030204" charset="0"/>
                    <a:cs typeface="Cambria Math" panose="02040503050406030204" charset="0"/>
                  </a:rPr>
                </a:br>
                <a14:m>
                  <m:oMathPara xmlns:m="http://schemas.openxmlformats.org/officeDocument/2006/math">
                    <m:oMathParaPr>
                      <m:jc m:val="centerGroup"/>
                    </m:oMathParaPr>
                    <m:oMath xmlns:m="http://schemas.openxmlformats.org/officeDocument/2006/math">
                      <m:sSup>
                        <m:sSupPr>
                          <m:ctrlPr>
                            <a:rPr lang="en-US" altLang="zh-CN" sz="3200" i="1">
                              <a:latin typeface="Cambria Math" panose="02040503050406030204" pitchFamily="18" charset="0"/>
                              <a:cs typeface="Cambria Math" panose="02040503050406030204" charset="0"/>
                            </a:rPr>
                          </m:ctrlPr>
                        </m:sSupPr>
                        <m:e>
                          <m:r>
                            <a:rPr lang="en-US" altLang="zh-CN" sz="3200" i="1">
                              <a:latin typeface="Cambria Math" panose="02040503050406030204" charset="0"/>
                              <a:cs typeface="Cambria Math" panose="02040503050406030204" charset="0"/>
                            </a:rPr>
                            <m:t>𝑣</m:t>
                          </m:r>
                        </m:e>
                        <m:sup>
                          <m:r>
                            <a:rPr lang="en-US" altLang="zh-CN" sz="3200" i="1">
                              <a:latin typeface="Cambria Math" panose="02040503050406030204" charset="0"/>
                              <a:cs typeface="Cambria Math" panose="02040503050406030204" charset="0"/>
                            </a:rPr>
                            <m:t>2</m:t>
                          </m:r>
                        </m:sup>
                      </m:sSup>
                      <m:r>
                        <a:rPr lang="en-US" altLang="zh-CN" sz="3200" i="1">
                          <a:latin typeface="Cambria Math" panose="02040503050406030204" charset="0"/>
                          <a:cs typeface="Cambria Math" panose="02040503050406030204" charset="0"/>
                        </a:rPr>
                        <m:t>≥</m:t>
                      </m:r>
                      <m:r>
                        <a:rPr lang="en-US" altLang="zh-CN" sz="3200" i="1">
                          <a:latin typeface="Cambria Math" panose="02040503050406030204" charset="0"/>
                          <a:cs typeface="Cambria Math" panose="02040503050406030204" charset="0"/>
                        </a:rPr>
                        <m:t>𝑔</m:t>
                      </m:r>
                      <m:r>
                        <a:rPr lang="en-US" altLang="zh-CN" sz="3200" i="1">
                          <a:latin typeface="Cambria Math" panose="02040503050406030204" charset="0"/>
                          <a:cs typeface="Cambria Math" panose="02040503050406030204" charset="0"/>
                        </a:rPr>
                        <m:t>[</m:t>
                      </m:r>
                      <m:r>
                        <a:rPr lang="en-US" altLang="zh-CN" sz="3200" i="1">
                          <a:latin typeface="Cambria Math" panose="02040503050406030204" charset="0"/>
                          <a:cs typeface="Cambria Math" panose="02040503050406030204" charset="0"/>
                        </a:rPr>
                        <m:t>𝐻</m:t>
                      </m:r>
                      <m:r>
                        <a:rPr lang="en-US" altLang="zh-CN" sz="3200" i="1">
                          <a:latin typeface="Cambria Math" panose="02040503050406030204" charset="0"/>
                          <a:cs typeface="Cambria Math" panose="02040503050406030204" charset="0"/>
                        </a:rPr>
                        <m:t>−</m:t>
                      </m:r>
                      <m:r>
                        <a:rPr lang="en-US" altLang="zh-CN" sz="3200" i="1">
                          <a:latin typeface="Cambria Math" panose="02040503050406030204" charset="0"/>
                          <a:cs typeface="Cambria Math" panose="02040503050406030204" charset="0"/>
                        </a:rPr>
                        <m:t>h</m:t>
                      </m:r>
                      <m:r>
                        <a:rPr lang="en-US" altLang="zh-CN" sz="3200" i="1">
                          <a:latin typeface="Cambria Math" panose="02040503050406030204" charset="0"/>
                          <a:cs typeface="Cambria Math" panose="02040503050406030204" charset="0"/>
                        </a:rPr>
                        <m:t>+</m:t>
                      </m:r>
                      <m:rad>
                        <m:radPr>
                          <m:degHide m:val="on"/>
                          <m:ctrlPr>
                            <a:rPr lang="en-US" altLang="zh-CN" sz="3200" i="1">
                              <a:latin typeface="Cambria Math" panose="02040503050406030204" pitchFamily="18" charset="0"/>
                              <a:cs typeface="Cambria Math" panose="02040503050406030204" charset="0"/>
                            </a:rPr>
                          </m:ctrlPr>
                        </m:radPr>
                        <m:deg/>
                        <m:e>
                          <m:sSup>
                            <m:sSupPr>
                              <m:ctrlPr>
                                <a:rPr lang="en-US" altLang="zh-CN" sz="3200" i="1">
                                  <a:latin typeface="Cambria Math" panose="02040503050406030204" pitchFamily="18" charset="0"/>
                                  <a:cs typeface="Cambria Math" panose="02040503050406030204" charset="0"/>
                                </a:rPr>
                              </m:ctrlPr>
                            </m:sSupPr>
                            <m:e>
                              <m:r>
                                <a:rPr lang="en-US" altLang="zh-CN" sz="3200" i="1">
                                  <a:latin typeface="Cambria Math" panose="02040503050406030204" charset="0"/>
                                  <a:cs typeface="Cambria Math" panose="02040503050406030204" charset="0"/>
                                </a:rPr>
                                <m:t>𝐿</m:t>
                              </m:r>
                            </m:e>
                            <m:sup>
                              <m:r>
                                <a:rPr lang="en-US" altLang="zh-CN" sz="3200" i="1">
                                  <a:latin typeface="Cambria Math" panose="02040503050406030204" charset="0"/>
                                  <a:cs typeface="Cambria Math" panose="02040503050406030204" charset="0"/>
                                </a:rPr>
                                <m:t>2</m:t>
                              </m:r>
                            </m:sup>
                          </m:sSup>
                          <m:r>
                            <a:rPr lang="en-US" altLang="zh-CN" sz="3200" i="1">
                              <a:latin typeface="Cambria Math" panose="02040503050406030204" charset="0"/>
                              <a:cs typeface="Cambria Math" panose="02040503050406030204" charset="0"/>
                            </a:rPr>
                            <m:t>+</m:t>
                          </m:r>
                          <m:sSup>
                            <m:sSupPr>
                              <m:ctrlPr>
                                <a:rPr lang="en-US" altLang="zh-CN" sz="3200" i="1">
                                  <a:latin typeface="Cambria Math" panose="02040503050406030204" pitchFamily="18" charset="0"/>
                                  <a:cs typeface="Cambria Math" panose="02040503050406030204" charset="0"/>
                                </a:rPr>
                              </m:ctrlPr>
                            </m:sSupPr>
                            <m:e>
                              <m:r>
                                <a:rPr lang="en-US" altLang="zh-CN" sz="3200" i="1">
                                  <a:latin typeface="Cambria Math" panose="02040503050406030204" charset="0"/>
                                  <a:cs typeface="Cambria Math" panose="02040503050406030204" charset="0"/>
                                </a:rPr>
                                <m:t>(</m:t>
                              </m:r>
                              <m:r>
                                <a:rPr lang="en-US" altLang="zh-CN" sz="3200" i="1">
                                  <a:latin typeface="Cambria Math" panose="02040503050406030204" charset="0"/>
                                  <a:cs typeface="Cambria Math" panose="02040503050406030204" charset="0"/>
                                </a:rPr>
                                <m:t>𝐻</m:t>
                              </m:r>
                              <m:r>
                                <a:rPr lang="en-US" altLang="zh-CN" sz="3200" i="1">
                                  <a:latin typeface="Cambria Math" panose="02040503050406030204" charset="0"/>
                                  <a:cs typeface="Cambria Math" panose="02040503050406030204" charset="0"/>
                                </a:rPr>
                                <m:t>−</m:t>
                              </m:r>
                              <m:r>
                                <a:rPr lang="en-US" altLang="zh-CN" sz="3200" i="1">
                                  <a:latin typeface="Cambria Math" panose="02040503050406030204" charset="0"/>
                                  <a:cs typeface="Cambria Math" panose="02040503050406030204" charset="0"/>
                                </a:rPr>
                                <m:t>h</m:t>
                              </m:r>
                              <m:r>
                                <a:rPr lang="en-US" altLang="zh-CN" sz="3200" i="1">
                                  <a:latin typeface="Cambria Math" panose="02040503050406030204" charset="0"/>
                                  <a:cs typeface="Cambria Math" panose="02040503050406030204" charset="0"/>
                                </a:rPr>
                                <m:t>)</m:t>
                              </m:r>
                            </m:e>
                            <m:sup>
                              <m:r>
                                <a:rPr lang="en-US" altLang="zh-CN" sz="3200" i="1">
                                  <a:latin typeface="Cambria Math" panose="02040503050406030204" charset="0"/>
                                  <a:cs typeface="Cambria Math" panose="02040503050406030204" charset="0"/>
                                </a:rPr>
                                <m:t>2</m:t>
                              </m:r>
                            </m:sup>
                          </m:sSup>
                        </m:e>
                      </m:rad>
                      <m:r>
                        <a:rPr lang="en-US" altLang="zh-CN" sz="3200" i="1">
                          <a:latin typeface="Cambria Math" panose="02040503050406030204" charset="0"/>
                          <a:cs typeface="Cambria Math" panose="02040503050406030204" charset="0"/>
                        </a:rPr>
                        <m:t>] (5)</m:t>
                      </m:r>
                    </m:oMath>
                  </m:oMathPara>
                </a14:m>
                <a:endParaRPr lang="en-US" altLang="zh-CN" sz="3200" dirty="0"/>
              </a:p>
            </p:txBody>
          </p:sp>
        </mc:Choice>
        <mc:Fallback xmlns="">
          <p:sp>
            <p:nvSpPr>
              <p:cNvPr id="3" name="标题 1">
                <a:extLst>
                  <a:ext uri="{FF2B5EF4-FFF2-40B4-BE49-F238E27FC236}">
                    <a16:creationId xmlns:a16="http://schemas.microsoft.com/office/drawing/2014/main" id="{56F2ED65-3DFA-41D6-8E34-4D8070A5C738}"/>
                  </a:ext>
                </a:extLst>
              </p:cNvPr>
              <p:cNvSpPr>
                <a:spLocks noGrp="1" noRot="1" noChangeAspect="1" noMove="1" noResize="1" noEditPoints="1" noAdjustHandles="1" noChangeArrowheads="1" noChangeShapeType="1" noTextEdit="1"/>
              </p:cNvSpPr>
              <p:nvPr>
                <p:ph type="title"/>
              </p:nvPr>
            </p:nvSpPr>
            <p:spPr>
              <a:xfrm>
                <a:off x="696157" y="1904082"/>
                <a:ext cx="10515600" cy="1325563"/>
              </a:xfrm>
              <a:blipFill>
                <a:blip r:embed="rId2"/>
                <a:stretch>
                  <a:fillRect t="-54587" b="-52752"/>
                </a:stretch>
              </a:blipFill>
            </p:spPr>
            <p:txBody>
              <a:bodyPr/>
              <a:lstStyle/>
              <a:p>
                <a:r>
                  <a:rPr lang="zh-CN" altLang="en-US">
                    <a:noFill/>
                  </a:rPr>
                  <a:t> </a:t>
                </a:r>
              </a:p>
            </p:txBody>
          </p:sp>
        </mc:Fallback>
      </mc:AlternateContent>
      <p:sp>
        <p:nvSpPr>
          <p:cNvPr id="4" name="矩形 50">
            <a:extLst>
              <a:ext uri="{FF2B5EF4-FFF2-40B4-BE49-F238E27FC236}">
                <a16:creationId xmlns:a16="http://schemas.microsoft.com/office/drawing/2014/main" id="{C75358CC-053B-41BD-86F2-24629E68CE0A}"/>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49">
            <a:extLst>
              <a:ext uri="{FF2B5EF4-FFF2-40B4-BE49-F238E27FC236}">
                <a16:creationId xmlns:a16="http://schemas.microsoft.com/office/drawing/2014/main" id="{063CBBB0-0624-47E6-9401-771A1445EBA8}"/>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descr="校徽">
            <a:extLst>
              <a:ext uri="{FF2B5EF4-FFF2-40B4-BE49-F238E27FC236}">
                <a16:creationId xmlns:a16="http://schemas.microsoft.com/office/drawing/2014/main" id="{7DFA0711-6F36-4EB8-97EE-9EC10039207E}"/>
              </a:ext>
            </a:extLst>
          </p:cNvPr>
          <p:cNvPicPr>
            <a:picLocks noChangeAspect="1"/>
          </p:cNvPicPr>
          <p:nvPr/>
        </p:nvPicPr>
        <p:blipFill>
          <a:blip r:embed="rId3"/>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10956287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8DA7AB9F-1640-423D-A5B5-A8C8B5462C5A}"/>
              </a:ext>
            </a:extLst>
          </p:cNvPr>
          <p:cNvSpPr txBox="1"/>
          <p:nvPr/>
        </p:nvSpPr>
        <p:spPr>
          <a:xfrm>
            <a:off x="2470211" y="982176"/>
            <a:ext cx="8040950" cy="5262979"/>
          </a:xfrm>
          <a:prstGeom prst="rect">
            <a:avLst/>
          </a:prstGeom>
          <a:noFill/>
        </p:spPr>
        <p:txBody>
          <a:bodyPr wrap="square">
            <a:spAutoFit/>
          </a:bodyPr>
          <a:lstStyle/>
          <a:p>
            <a:r>
              <a:rPr lang="zh-CN" altLang="en-US" sz="2400" dirty="0"/>
              <a:t>球入篮筐时的入射角度</a:t>
            </a:r>
            <a:r>
              <a:rPr lang="en-US" altLang="zh-CN" sz="2400" dirty="0"/>
              <a:t>β</a:t>
            </a:r>
            <a:r>
              <a:rPr lang="zh-CN" altLang="en-US" sz="2400" dirty="0"/>
              <a:t>可从下式得到</a:t>
            </a:r>
            <a:endParaRPr lang="en-US" altLang="zh-CN" sz="2400" dirty="0"/>
          </a:p>
          <a:p>
            <a:endParaRPr lang="en-US" altLang="zh-CN" sz="2400" dirty="0"/>
          </a:p>
          <a:p>
            <a:endParaRPr lang="en-US" altLang="zh-CN" sz="2400" dirty="0"/>
          </a:p>
          <a:p>
            <a:br>
              <a:rPr lang="zh-CN" altLang="en-US" sz="2400" dirty="0"/>
            </a:br>
            <a:br>
              <a:rPr lang="zh-CN" altLang="en-US" sz="2400" dirty="0"/>
            </a:br>
            <a:endParaRPr lang="en-US" altLang="zh-CN" sz="2400" dirty="0"/>
          </a:p>
          <a:p>
            <a:r>
              <a:rPr lang="zh-CN" altLang="en-US" sz="2400" dirty="0"/>
              <a:t>这里的导数由</a:t>
            </a:r>
            <a:r>
              <a:rPr lang="en-US" altLang="zh-CN" sz="2400" dirty="0"/>
              <a:t>(2)</a:t>
            </a:r>
            <a:r>
              <a:rPr lang="zh-CN" altLang="en-US" sz="2400" dirty="0"/>
              <a:t>式计算代入后可得</a:t>
            </a:r>
            <a:endParaRPr lang="en-US" altLang="zh-CN" sz="2400" dirty="0"/>
          </a:p>
          <a:p>
            <a:endParaRPr lang="en-US" altLang="zh-CN" sz="2400" dirty="0"/>
          </a:p>
          <a:p>
            <a:endParaRPr lang="en-US" altLang="zh-CN" sz="2400" dirty="0"/>
          </a:p>
          <a:p>
            <a:br>
              <a:rPr lang="zh-CN" altLang="en-US" sz="2400" dirty="0"/>
            </a:br>
            <a:br>
              <a:rPr lang="zh-CN" altLang="en-US" sz="2400" dirty="0"/>
            </a:br>
            <a:endParaRPr lang="en-US" altLang="zh-CN" sz="2400" dirty="0"/>
          </a:p>
          <a:p>
            <a:r>
              <a:rPr lang="zh-CN" altLang="en-US" sz="2400" dirty="0"/>
              <a:t>于是对应于</a:t>
            </a:r>
            <a:r>
              <a:rPr lang="en-US" altLang="zh-CN" sz="2400" dirty="0"/>
              <a:t>α1</a:t>
            </a:r>
            <a:r>
              <a:rPr lang="zh-CN" altLang="en-US" sz="2400" dirty="0"/>
              <a:t>、</a:t>
            </a:r>
            <a:r>
              <a:rPr lang="en-US" altLang="zh-CN" sz="2400" dirty="0"/>
              <a:t>α2 ,</a:t>
            </a:r>
            <a:r>
              <a:rPr lang="zh-CN" altLang="en-US" sz="2400" dirty="0"/>
              <a:t>有</a:t>
            </a:r>
            <a:r>
              <a:rPr lang="en-US" altLang="zh-CN" sz="2400" dirty="0"/>
              <a:t>β 1</a:t>
            </a:r>
            <a:r>
              <a:rPr lang="zh-CN" altLang="en-US" sz="2400" dirty="0"/>
              <a:t>、</a:t>
            </a:r>
            <a:r>
              <a:rPr lang="en-US" altLang="zh-CN" sz="2400" dirty="0"/>
              <a:t> β 2</a:t>
            </a:r>
            <a:r>
              <a:rPr lang="zh-CN" altLang="en-US" sz="2400" dirty="0"/>
              <a:t>。及。设</a:t>
            </a:r>
            <a:r>
              <a:rPr lang="en-US" altLang="zh-CN" sz="2400" dirty="0"/>
              <a:t>β1&gt; β 2</a:t>
            </a:r>
            <a:r>
              <a:rPr lang="zh-CN" altLang="en-US" sz="2400" dirty="0"/>
              <a:t>。</a:t>
            </a:r>
            <a:br>
              <a:rPr lang="zh-CN" altLang="en-US" sz="2400" dirty="0"/>
            </a:br>
            <a:endParaRPr lang="zh-CN" altLang="en-US" sz="2400" dirty="0"/>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A86FF9E6-AC78-468E-8E5F-00F837C87E49}"/>
                  </a:ext>
                </a:extLst>
              </p:cNvPr>
              <p:cNvSpPr txBox="1"/>
              <p:nvPr/>
            </p:nvSpPr>
            <p:spPr>
              <a:xfrm>
                <a:off x="2170430" y="1422530"/>
                <a:ext cx="7851140" cy="1254767"/>
              </a:xfrm>
              <a:prstGeom prst="rect">
                <a:avLst/>
              </a:prstGeom>
              <a:noFill/>
            </p:spPr>
            <p:txBody>
              <a:bodyPr wrap="square" rtlCol="0" anchor="t">
                <a:spAutoFit/>
              </a:bodyPr>
              <a:lstStyle/>
              <a:p>
                <a:pPr algn="l"/>
                <a14:m>
                  <m:oMathPara xmlns:m="http://schemas.openxmlformats.org/officeDocument/2006/math">
                    <m:oMathParaPr>
                      <m:jc m:val="centerGroup"/>
                    </m:oMathParaPr>
                    <m:oMath xmlns:m="http://schemas.openxmlformats.org/officeDocument/2006/math">
                      <m:r>
                        <a:rPr lang="en-US" altLang="zh-CN" sz="3200" i="1">
                          <a:solidFill>
                            <a:schemeClr val="tx1"/>
                          </a:solidFill>
                          <a:uFillTx/>
                          <a:latin typeface="Cambria Math" panose="02040503050406030204" charset="0"/>
                          <a:cs typeface="Cambria Math" panose="02040503050406030204" charset="0"/>
                        </a:rPr>
                        <m:t>𝑡𝑎𝑛</m:t>
                      </m:r>
                      <m:r>
                        <a:rPr lang="en-US" altLang="zh-CN" sz="3200" i="1">
                          <a:solidFill>
                            <a:schemeClr val="tx1"/>
                          </a:solidFill>
                          <a:uFillTx/>
                          <a:latin typeface="Cambria Math" panose="02040503050406030204" charset="0"/>
                          <a:cs typeface="Cambria Math" panose="02040503050406030204" charset="0"/>
                        </a:rPr>
                        <m:t>𝛽</m:t>
                      </m:r>
                      <m:r>
                        <a:rPr lang="en-US" altLang="zh-CN" sz="3200" i="1">
                          <a:solidFill>
                            <a:schemeClr val="tx1"/>
                          </a:solidFill>
                          <a:uFillTx/>
                          <a:latin typeface="Cambria Math" panose="02040503050406030204" charset="0"/>
                          <a:cs typeface="Cambria Math" panose="02040503050406030204" charset="0"/>
                        </a:rPr>
                        <m:t>=−</m:t>
                      </m:r>
                      <m:sSub>
                        <m:sSubPr>
                          <m:ctrlPr>
                            <a:rPr lang="en-US" altLang="zh-CN" sz="3200" i="1">
                              <a:solidFill>
                                <a:schemeClr val="tx1"/>
                              </a:solidFill>
                              <a:uFillTx/>
                              <a:latin typeface="Cambria Math" panose="02040503050406030204" pitchFamily="18" charset="0"/>
                              <a:cs typeface="Cambria Math" panose="02040503050406030204" charset="0"/>
                            </a:rPr>
                          </m:ctrlPr>
                        </m:sSubPr>
                        <m:e>
                          <m:d>
                            <m:dPr>
                              <m:begChr m:val=""/>
                              <m:endChr m:val="|"/>
                              <m:ctrlPr>
                                <a:rPr lang="en-US" altLang="zh-CN" sz="3200" i="1">
                                  <a:solidFill>
                                    <a:schemeClr val="tx1"/>
                                  </a:solidFill>
                                  <a:uFillTx/>
                                  <a:latin typeface="Cambria Math" panose="02040503050406030204" pitchFamily="18" charset="0"/>
                                  <a:cs typeface="Cambria Math" panose="02040503050406030204" charset="0"/>
                                </a:rPr>
                              </m:ctrlPr>
                            </m:dPr>
                            <m:e>
                              <m:f>
                                <m:fPr>
                                  <m:ctrlPr>
                                    <a:rPr lang="en-US" altLang="zh-CN" sz="3200" i="1">
                                      <a:solidFill>
                                        <a:schemeClr val="tx1"/>
                                      </a:solidFill>
                                      <a:uFillTx/>
                                      <a:latin typeface="Cambria Math" panose="02040503050406030204" pitchFamily="18" charset="0"/>
                                      <a:cs typeface="Cambria Math" panose="02040503050406030204" charset="0"/>
                                    </a:rPr>
                                  </m:ctrlPr>
                                </m:fPr>
                                <m:num>
                                  <m:r>
                                    <a:rPr lang="en-US" altLang="zh-CN" sz="3200" i="1">
                                      <a:solidFill>
                                        <a:schemeClr val="tx1"/>
                                      </a:solidFill>
                                      <a:uFillTx/>
                                      <a:latin typeface="Cambria Math" panose="02040503050406030204" charset="0"/>
                                      <a:cs typeface="Cambria Math" panose="02040503050406030204" charset="0"/>
                                    </a:rPr>
                                    <m:t>𝑑𝑦</m:t>
                                  </m:r>
                                </m:num>
                                <m:den>
                                  <m:r>
                                    <a:rPr lang="en-US" altLang="zh-CN" sz="3200" i="1">
                                      <a:solidFill>
                                        <a:schemeClr val="tx1"/>
                                      </a:solidFill>
                                      <a:uFillTx/>
                                      <a:latin typeface="Cambria Math" panose="02040503050406030204" charset="0"/>
                                      <a:cs typeface="Cambria Math" panose="02040503050406030204" charset="0"/>
                                    </a:rPr>
                                    <m:t>𝑑𝑥</m:t>
                                  </m:r>
                                </m:den>
                              </m:f>
                            </m:e>
                          </m:d>
                        </m:e>
                        <m:sub>
                          <m:r>
                            <a:rPr lang="en-US" altLang="zh-CN" sz="3200" i="1">
                              <a:solidFill>
                                <a:schemeClr val="tx1"/>
                              </a:solidFill>
                              <a:uFillTx/>
                              <a:latin typeface="Cambria Math" panose="02040503050406030204" charset="0"/>
                              <a:cs typeface="Cambria Math" panose="02040503050406030204" charset="0"/>
                            </a:rPr>
                            <m:t>𝑥</m:t>
                          </m:r>
                          <m:r>
                            <a:rPr lang="en-US" altLang="zh-CN" sz="3200" i="1">
                              <a:solidFill>
                                <a:schemeClr val="tx1"/>
                              </a:solidFill>
                              <a:uFillTx/>
                              <a:latin typeface="Cambria Math" panose="02040503050406030204" charset="0"/>
                              <a:cs typeface="Cambria Math" panose="02040503050406030204" charset="0"/>
                            </a:rPr>
                            <m:t>=</m:t>
                          </m:r>
                          <m:r>
                            <a:rPr lang="en-US" altLang="zh-CN" sz="3200" i="1">
                              <a:solidFill>
                                <a:schemeClr val="tx1"/>
                              </a:solidFill>
                              <a:uFillTx/>
                              <a:latin typeface="Cambria Math" panose="02040503050406030204" charset="0"/>
                              <a:cs typeface="Cambria Math" panose="02040503050406030204" charset="0"/>
                            </a:rPr>
                            <m:t>𝐿</m:t>
                          </m:r>
                        </m:sub>
                      </m:sSub>
                      <m:r>
                        <a:rPr lang="en-US" altLang="zh-CN" sz="3200" i="1">
                          <a:solidFill>
                            <a:schemeClr val="tx1"/>
                          </a:solidFill>
                          <a:uFillTx/>
                          <a:latin typeface="Cambria Math" panose="02040503050406030204" charset="0"/>
                          <a:cs typeface="Cambria Math" panose="02040503050406030204" charset="0"/>
                        </a:rPr>
                        <m:t> (6)</m:t>
                      </m:r>
                    </m:oMath>
                  </m:oMathPara>
                </a14:m>
                <a:endParaRPr lang="en-US" altLang="zh-CN" sz="3200" i="1" dirty="0">
                  <a:solidFill>
                    <a:schemeClr val="tx1"/>
                  </a:solidFill>
                  <a:uFillTx/>
                  <a:latin typeface="Cambria Math" panose="02040503050406030204" charset="0"/>
                  <a:ea typeface="MS Mincho" charset="0"/>
                  <a:cs typeface="Cambria Math" panose="02040503050406030204" charset="0"/>
                </a:endParaRPr>
              </a:p>
            </p:txBody>
          </p:sp>
        </mc:Choice>
        <mc:Fallback xmlns="">
          <p:sp>
            <p:nvSpPr>
              <p:cNvPr id="3" name="文本框 2">
                <a:extLst>
                  <a:ext uri="{FF2B5EF4-FFF2-40B4-BE49-F238E27FC236}">
                    <a16:creationId xmlns:a16="http://schemas.microsoft.com/office/drawing/2014/main" id="{A86FF9E6-AC78-468E-8E5F-00F837C87E49}"/>
                  </a:ext>
                </a:extLst>
              </p:cNvPr>
              <p:cNvSpPr txBox="1">
                <a:spLocks noRot="1" noChangeAspect="1" noMove="1" noResize="1" noEditPoints="1" noAdjustHandles="1" noChangeArrowheads="1" noChangeShapeType="1" noTextEdit="1"/>
              </p:cNvSpPr>
              <p:nvPr/>
            </p:nvSpPr>
            <p:spPr>
              <a:xfrm>
                <a:off x="2170430" y="1422530"/>
                <a:ext cx="7851140" cy="1254767"/>
              </a:xfrm>
              <a:prstGeom prst="rect">
                <a:avLst/>
              </a:prstGeom>
              <a:blipFill>
                <a:blip r:embed="rId2"/>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文本框 3">
                <a:extLst>
                  <a:ext uri="{FF2B5EF4-FFF2-40B4-BE49-F238E27FC236}">
                    <a16:creationId xmlns:a16="http://schemas.microsoft.com/office/drawing/2014/main" id="{1C49CACA-396C-4B82-B42F-E332D57BB5A6}"/>
                  </a:ext>
                </a:extLst>
              </p:cNvPr>
              <p:cNvSpPr txBox="1"/>
              <p:nvPr/>
            </p:nvSpPr>
            <p:spPr>
              <a:xfrm>
                <a:off x="1185428" y="3947655"/>
                <a:ext cx="10099675" cy="1027141"/>
              </a:xfrm>
              <a:prstGeom prst="rect">
                <a:avLst/>
              </a:prstGeom>
              <a:noFill/>
            </p:spPr>
            <p:txBody>
              <a:bodyPr wrap="square" rtlCol="0" anchor="t">
                <a:spAutoFit/>
              </a:bodyPr>
              <a:lstStyle/>
              <a:p>
                <a:pPr algn="l"/>
                <a14:m>
                  <m:oMathPara xmlns:m="http://schemas.openxmlformats.org/officeDocument/2006/math">
                    <m:oMathParaPr>
                      <m:jc m:val="centerGroup"/>
                    </m:oMathParaPr>
                    <m:oMath xmlns:m="http://schemas.openxmlformats.org/officeDocument/2006/math">
                      <m:r>
                        <a:rPr lang="en-US" altLang="zh-CN" sz="3200" i="1">
                          <a:latin typeface="Cambria Math" panose="02040503050406030204" charset="0"/>
                          <a:cs typeface="Cambria Math" panose="02040503050406030204" charset="0"/>
                        </a:rPr>
                        <m:t>𝑡𝑎𝑛</m:t>
                      </m:r>
                      <m:r>
                        <a:rPr lang="en-US" altLang="zh-CN" sz="3200" i="1">
                          <a:latin typeface="Cambria Math" panose="02040503050406030204" charset="0"/>
                          <a:cs typeface="Cambria Math" panose="02040503050406030204" charset="0"/>
                        </a:rPr>
                        <m:t>𝛽</m:t>
                      </m:r>
                      <m:r>
                        <a:rPr lang="en-US" altLang="zh-CN" sz="3200" i="1">
                          <a:latin typeface="Cambria Math" panose="02040503050406030204" charset="0"/>
                          <a:cs typeface="Cambria Math" panose="02040503050406030204" charset="0"/>
                        </a:rPr>
                        <m:t>=</m:t>
                      </m:r>
                      <m:r>
                        <a:rPr lang="en-US" altLang="zh-CN" sz="3200" i="1">
                          <a:latin typeface="Cambria Math" panose="02040503050406030204" charset="0"/>
                          <a:cs typeface="Cambria Math" panose="02040503050406030204" charset="0"/>
                        </a:rPr>
                        <m:t>𝑡𝑎𝑛</m:t>
                      </m:r>
                      <m:r>
                        <a:rPr lang="en-US" altLang="zh-CN" sz="3200" i="1">
                          <a:latin typeface="Cambria Math" panose="02040503050406030204" charset="0"/>
                          <a:cs typeface="Cambria Math" panose="02040503050406030204" charset="0"/>
                        </a:rPr>
                        <m:t>𝛼</m:t>
                      </m:r>
                      <m:r>
                        <a:rPr lang="en-US" altLang="zh-CN" sz="3200" i="1">
                          <a:latin typeface="Cambria Math" panose="02040503050406030204" charset="0"/>
                          <a:cs typeface="Cambria Math" panose="02040503050406030204" charset="0"/>
                        </a:rPr>
                        <m:t>−</m:t>
                      </m:r>
                      <m:f>
                        <m:fPr>
                          <m:ctrlPr>
                            <a:rPr lang="en-US" altLang="zh-CN" sz="3200" i="1">
                              <a:latin typeface="Cambria Math" panose="02040503050406030204" pitchFamily="18" charset="0"/>
                              <a:cs typeface="Cambria Math" panose="02040503050406030204" charset="0"/>
                            </a:rPr>
                          </m:ctrlPr>
                        </m:fPr>
                        <m:num>
                          <m:r>
                            <a:rPr lang="en-US" altLang="zh-CN" sz="3200" i="1">
                              <a:latin typeface="Cambria Math" panose="02040503050406030204" charset="0"/>
                              <a:cs typeface="Cambria Math" panose="02040503050406030204" charset="0"/>
                            </a:rPr>
                            <m:t>2(</m:t>
                          </m:r>
                          <m:r>
                            <a:rPr lang="en-US" altLang="zh-CN" sz="3200" i="1">
                              <a:latin typeface="Cambria Math" panose="02040503050406030204" charset="0"/>
                              <a:cs typeface="Cambria Math" panose="02040503050406030204" charset="0"/>
                            </a:rPr>
                            <m:t>𝐻</m:t>
                          </m:r>
                          <m:r>
                            <a:rPr lang="en-US" altLang="zh-CN" sz="3200" i="1">
                              <a:latin typeface="Cambria Math" panose="02040503050406030204" charset="0"/>
                              <a:cs typeface="Cambria Math" panose="02040503050406030204" charset="0"/>
                            </a:rPr>
                            <m:t>−</m:t>
                          </m:r>
                          <m:r>
                            <a:rPr lang="en-US" altLang="zh-CN" sz="3200" i="1">
                              <a:latin typeface="Cambria Math" panose="02040503050406030204" charset="0"/>
                              <a:cs typeface="Cambria Math" panose="02040503050406030204" charset="0"/>
                            </a:rPr>
                            <m:t>h</m:t>
                          </m:r>
                          <m:r>
                            <a:rPr lang="en-US" altLang="zh-CN" sz="3200" i="1">
                              <a:latin typeface="Cambria Math" panose="02040503050406030204" charset="0"/>
                              <a:cs typeface="Cambria Math" panose="02040503050406030204" charset="0"/>
                            </a:rPr>
                            <m:t>)</m:t>
                          </m:r>
                        </m:num>
                        <m:den>
                          <m:r>
                            <a:rPr lang="en-US" altLang="zh-CN" sz="3200" i="1">
                              <a:latin typeface="Cambria Math" panose="02040503050406030204" charset="0"/>
                              <a:cs typeface="Cambria Math" panose="02040503050406030204" charset="0"/>
                            </a:rPr>
                            <m:t>𝐿</m:t>
                          </m:r>
                        </m:den>
                      </m:f>
                      <m:r>
                        <a:rPr lang="en-US" altLang="zh-CN" sz="3200" i="1">
                          <a:latin typeface="Cambria Math" panose="02040503050406030204" charset="0"/>
                          <a:cs typeface="Cambria Math" panose="02040503050406030204" charset="0"/>
                        </a:rPr>
                        <m:t> (7)</m:t>
                      </m:r>
                    </m:oMath>
                  </m:oMathPara>
                </a14:m>
                <a:endParaRPr lang="zh-CN" altLang="en-US" sz="1400" dirty="0"/>
              </a:p>
            </p:txBody>
          </p:sp>
        </mc:Choice>
        <mc:Fallback xmlns="">
          <p:sp>
            <p:nvSpPr>
              <p:cNvPr id="4" name="文本框 3">
                <a:extLst>
                  <a:ext uri="{FF2B5EF4-FFF2-40B4-BE49-F238E27FC236}">
                    <a16:creationId xmlns:a16="http://schemas.microsoft.com/office/drawing/2014/main" id="{1C49CACA-396C-4B82-B42F-E332D57BB5A6}"/>
                  </a:ext>
                </a:extLst>
              </p:cNvPr>
              <p:cNvSpPr txBox="1">
                <a:spLocks noRot="1" noChangeAspect="1" noMove="1" noResize="1" noEditPoints="1" noAdjustHandles="1" noChangeArrowheads="1" noChangeShapeType="1" noTextEdit="1"/>
              </p:cNvSpPr>
              <p:nvPr/>
            </p:nvSpPr>
            <p:spPr>
              <a:xfrm>
                <a:off x="1185428" y="3947655"/>
                <a:ext cx="10099675" cy="1027141"/>
              </a:xfrm>
              <a:prstGeom prst="rect">
                <a:avLst/>
              </a:prstGeom>
              <a:blipFill>
                <a:blip r:embed="rId3"/>
                <a:stretch>
                  <a:fillRect/>
                </a:stretch>
              </a:blipFill>
            </p:spPr>
            <p:txBody>
              <a:bodyPr/>
              <a:lstStyle/>
              <a:p>
                <a:r>
                  <a:rPr lang="zh-CN" altLang="en-US">
                    <a:noFill/>
                  </a:rPr>
                  <a:t> </a:t>
                </a:r>
              </a:p>
            </p:txBody>
          </p:sp>
        </mc:Fallback>
      </mc:AlternateContent>
      <p:sp>
        <p:nvSpPr>
          <p:cNvPr id="6" name="矩形 50">
            <a:extLst>
              <a:ext uri="{FF2B5EF4-FFF2-40B4-BE49-F238E27FC236}">
                <a16:creationId xmlns:a16="http://schemas.microsoft.com/office/drawing/2014/main" id="{1A07FBEA-B1A7-4CA7-B4E4-CF2D0D964B04}"/>
              </a:ext>
            </a:extLst>
          </p:cNvPr>
          <p:cNvSpPr/>
          <p:nvPr/>
        </p:nvSpPr>
        <p:spPr>
          <a:xfrm>
            <a:off x="51613" y="262484"/>
            <a:ext cx="164123" cy="656493"/>
          </a:xfrm>
          <a:prstGeom prst="rect">
            <a:avLst/>
          </a:prstGeom>
          <a:solidFill>
            <a:srgbClr val="0C98A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49">
            <a:extLst>
              <a:ext uri="{FF2B5EF4-FFF2-40B4-BE49-F238E27FC236}">
                <a16:creationId xmlns:a16="http://schemas.microsoft.com/office/drawing/2014/main" id="{382F8082-664E-432C-86AC-E514B90EB086}"/>
              </a:ext>
            </a:extLst>
          </p:cNvPr>
          <p:cNvSpPr/>
          <p:nvPr/>
        </p:nvSpPr>
        <p:spPr>
          <a:xfrm>
            <a:off x="267630" y="110084"/>
            <a:ext cx="164123" cy="656493"/>
          </a:xfrm>
          <a:prstGeom prst="rect">
            <a:avLst/>
          </a:prstGeom>
          <a:solidFill>
            <a:srgbClr val="ED6D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descr="校徽">
            <a:extLst>
              <a:ext uri="{FF2B5EF4-FFF2-40B4-BE49-F238E27FC236}">
                <a16:creationId xmlns:a16="http://schemas.microsoft.com/office/drawing/2014/main" id="{F851ED04-F98C-48C9-9C8D-2D1C80F8177A}"/>
              </a:ext>
            </a:extLst>
          </p:cNvPr>
          <p:cNvPicPr>
            <a:picLocks noChangeAspect="1"/>
          </p:cNvPicPr>
          <p:nvPr/>
        </p:nvPicPr>
        <p:blipFill>
          <a:blip r:embed="rId4"/>
          <a:stretch>
            <a:fillRect/>
          </a:stretch>
        </p:blipFill>
        <p:spPr>
          <a:xfrm>
            <a:off x="10402017" y="119033"/>
            <a:ext cx="1538548" cy="1538548"/>
          </a:xfrm>
          <a:prstGeom prst="rect">
            <a:avLst/>
          </a:prstGeom>
        </p:spPr>
      </p:pic>
    </p:spTree>
    <p:extLst>
      <p:ext uri="{BB962C8B-B14F-4D97-AF65-F5344CB8AC3E}">
        <p14:creationId xmlns:p14="http://schemas.microsoft.com/office/powerpoint/2010/main" val="46359638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2910,&quot;width&quot;:1050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1144</TotalTime>
  <Words>3970</Words>
  <Application>Microsoft Office PowerPoint</Application>
  <PresentationFormat>宽屏</PresentationFormat>
  <Paragraphs>327</Paragraphs>
  <Slides>58</Slides>
  <Notes>32</Notes>
  <HiddenSlides>0</HiddenSlides>
  <MMClips>0</MMClips>
  <ScaleCrop>false</ScaleCrop>
  <HeadingPairs>
    <vt:vector size="8" baseType="variant">
      <vt:variant>
        <vt:lpstr>已用的字体</vt:lpstr>
      </vt:variant>
      <vt:variant>
        <vt:i4>16</vt:i4>
      </vt:variant>
      <vt:variant>
        <vt:lpstr>主题</vt:lpstr>
      </vt:variant>
      <vt:variant>
        <vt:i4>1</vt:i4>
      </vt:variant>
      <vt:variant>
        <vt:lpstr>嵌入 OLE 服务器</vt:lpstr>
      </vt:variant>
      <vt:variant>
        <vt:i4>1</vt:i4>
      </vt:variant>
      <vt:variant>
        <vt:lpstr>幻灯片标题</vt:lpstr>
      </vt:variant>
      <vt:variant>
        <vt:i4>58</vt:i4>
      </vt:variant>
    </vt:vector>
  </HeadingPairs>
  <TitlesOfParts>
    <vt:vector size="76" baseType="lpstr">
      <vt:lpstr>-apple-system</vt:lpstr>
      <vt:lpstr>Arial Unicode MS</vt:lpstr>
      <vt:lpstr>Helvetica Light</vt:lpstr>
      <vt:lpstr>Helvetica Neue</vt:lpstr>
      <vt:lpstr>pingfang SC</vt:lpstr>
      <vt:lpstr>pingfang SC</vt:lpstr>
      <vt:lpstr>等线</vt:lpstr>
      <vt:lpstr>等线 Light</vt:lpstr>
      <vt:lpstr>方正姚体</vt:lpstr>
      <vt:lpstr>黑体</vt:lpstr>
      <vt:lpstr>华文楷体</vt:lpstr>
      <vt:lpstr>微软雅黑</vt:lpstr>
      <vt:lpstr>Arial</vt:lpstr>
      <vt:lpstr>Cambria Math</vt:lpstr>
      <vt:lpstr>Open Sans</vt:lpstr>
      <vt:lpstr>Trebuchet MS</vt:lpstr>
      <vt:lpstr>Office 主题​​</vt:lpstr>
      <vt:lpstr>Equation</vt:lpstr>
      <vt:lpstr>投篮问题</vt:lpstr>
      <vt:lpstr>1、假设球出手后不考虑自身的旋转  2、不考虑篮球碰篮板或篮框入框  3、不考虑空气阻力对篮球的影响时  </vt:lpstr>
      <vt:lpstr>PowerPoint 演示文稿</vt:lpstr>
      <vt:lpstr>PowerPoint 演示文稿</vt:lpstr>
      <vt:lpstr>PowerPoint 演示文稿</vt:lpstr>
      <vt:lpstr>x(t)=v cosαt y(t)=v sinαt-〖gt〗^2/2  (1)</vt:lpstr>
      <vt:lpstr>PowerPoint 演示文稿</vt:lpstr>
      <vt:lpstr>1-2g/v^2 (H-h+(gL^2)/(2v^2 ))≥0  (4)    v^2≥g[H-h+√(L^2+〖(H-h)〗^2 )] (5)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ming an</dc:creator>
  <cp:lastModifiedBy>李 春阳</cp:lastModifiedBy>
  <cp:revision>76</cp:revision>
  <dcterms:created xsi:type="dcterms:W3CDTF">2019-10-04T10:17:26Z</dcterms:created>
  <dcterms:modified xsi:type="dcterms:W3CDTF">2021-10-13T02:21:46Z</dcterms:modified>
</cp:coreProperties>
</file>